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3" r:id="rId1"/>
  </p:sldMasterIdLst>
  <p:notesMasterIdLst>
    <p:notesMasterId r:id="rId18"/>
  </p:notesMasterIdLst>
  <p:handoutMasterIdLst>
    <p:handoutMasterId r:id="rId19"/>
  </p:handoutMasterIdLst>
  <p:sldIdLst>
    <p:sldId id="510" r:id="rId2"/>
    <p:sldId id="612" r:id="rId3"/>
    <p:sldId id="650" r:id="rId4"/>
    <p:sldId id="651" r:id="rId5"/>
    <p:sldId id="655" r:id="rId6"/>
    <p:sldId id="653" r:id="rId7"/>
    <p:sldId id="654" r:id="rId8"/>
    <p:sldId id="584" r:id="rId9"/>
    <p:sldId id="594" r:id="rId10"/>
    <p:sldId id="620" r:id="rId11"/>
    <p:sldId id="656" r:id="rId12"/>
    <p:sldId id="621" r:id="rId13"/>
    <p:sldId id="657" r:id="rId14"/>
    <p:sldId id="658" r:id="rId15"/>
    <p:sldId id="605" r:id="rId16"/>
    <p:sldId id="549" r:id="rId17"/>
  </p:sldIdLst>
  <p:sldSz cx="9144000" cy="6858000" type="screen4x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707"/>
    <a:srgbClr val="9DD3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962" autoAdjust="0"/>
    <p:restoredTop sz="90263" autoAdjust="0"/>
  </p:normalViewPr>
  <p:slideViewPr>
    <p:cSldViewPr snapToGrid="0">
      <p:cViewPr>
        <p:scale>
          <a:sx n="106" d="100"/>
          <a:sy n="106" d="100"/>
        </p:scale>
        <p:origin x="-1950" y="-246"/>
      </p:cViewPr>
      <p:guideLst>
        <p:guide orient="horz" pos="217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3600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700" y="1"/>
            <a:ext cx="403600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1"/>
            <a:ext cx="403600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700" y="6513911"/>
            <a:ext cx="403600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91AD67-675D-45F9-8D73-A58C524E30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3600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5700" y="1"/>
            <a:ext cx="403600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14350"/>
            <a:ext cx="3427413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87" y="3257551"/>
            <a:ext cx="745109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1"/>
            <a:ext cx="403600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5700" y="6513911"/>
            <a:ext cx="403600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979D85-1045-43B9-8208-6509B5D3841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698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9D85-1045-43B9-8208-6509B5D3841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22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9D85-1045-43B9-8208-6509B5D38414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9D85-1045-43B9-8208-6509B5D38414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9D85-1045-43B9-8208-6509B5D38414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35F88-BED5-4D00-8850-383930ADF533}" type="slidenum">
              <a:rPr lang="de-DE"/>
              <a:pPr/>
              <a:t>16</a:t>
            </a:fld>
            <a:endParaRPr lang="de-DE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87A-7C5E-4C6F-9F42-3186AF4CBBF6}" type="datetime1">
              <a:rPr lang="en-US" smtClean="0"/>
              <a:pPr/>
              <a:t>3/26/2018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59F-888E-425E-B71D-117C7010E94F}" type="datetime1">
              <a:rPr lang="en-US" smtClean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A972-5B12-401F-BC15-CBCD5A73BBA9}" type="datetime1">
              <a:rPr lang="en-US" smtClean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DD6A2B12-5CA6-4D27-A28D-6559A384A25B}" type="datetime1">
              <a:rPr lang="en-US" smtClean="0"/>
              <a:pPr algn="r" eaLnBrk="1" latinLnBrk="0" hangingPunct="1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1186-FCF9-4DA7-AD66-8083418A1274}" type="datetime1">
              <a:rPr lang="en-US" smtClean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86BC-2083-4365-B8C7-EAC4499E2C4B}" type="datetime1">
              <a:rPr lang="en-US" smtClean="0"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B571-952D-44FC-B1C3-3C4DCEF93230}" type="datetime1">
              <a:rPr lang="en-US" smtClean="0"/>
              <a:pPr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F228A999-3636-46C7-A217-765A4BA1C1C3}" type="datetime1">
              <a:rPr lang="en-US" smtClean="0"/>
              <a:pPr algn="r" eaLnBrk="1" latinLnBrk="0" hangingPunct="1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7AC4-752D-414A-811B-7FE26CC71E7D}" type="datetime1">
              <a:rPr lang="en-US" smtClean="0"/>
              <a:pPr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4B9852F1-4C32-4631-88FE-A5B5F94B1CEB}" type="datetime1">
              <a:rPr lang="en-US" smtClean="0"/>
              <a:pPr algn="r" eaLnBrk="1" latinLnBrk="0" hangingPunct="1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A7E6EDE9-B692-4F73-A1CB-4A4C856CD032}" type="datetime1">
              <a:rPr lang="en-US" smtClean="0"/>
              <a:pPr algn="r" eaLnBrk="1" latinLnBrk="0" hangingPunct="1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CFAE1841-68E0-4927-B876-BDDF08B1A98D}" type="datetime1">
              <a:rPr lang="en-US" smtClean="0"/>
              <a:pPr algn="r" eaLnBrk="1" latinLnBrk="0" hangingPunct="1"/>
              <a:t>3/26/2018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jpe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7.jpg"/><Relationship Id="rId7" Type="http://schemas.openxmlformats.org/officeDocument/2006/relationships/image" Target="../media/image6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5.jpeg"/><Relationship Id="rId20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19" Type="http://schemas.openxmlformats.org/officeDocument/2006/relationships/image" Target="../media/image68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2395069"/>
            <a:ext cx="8659906" cy="1943849"/>
          </a:xfrm>
          <a:noFill/>
        </p:spPr>
        <p:txBody>
          <a:bodyPr>
            <a:noAutofit/>
          </a:bodyPr>
          <a:lstStyle/>
          <a:p>
            <a:pPr algn="ctr">
              <a:lnSpc>
                <a:spcPts val="51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FENOMENA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FILANTROPI MUSLIM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dalam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kerangka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</a:t>
            </a:r>
            <a:b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KEADILAN SOSIAL di INDONESIA</a:t>
            </a:r>
            <a:endParaRPr lang="id-ID" sz="4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</a:t>
            </a:fld>
            <a:endParaRPr kumimoji="0"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3550" y="6086475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oleh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Erna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Witoelar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*)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112772" y="6693664"/>
            <a:ext cx="237341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78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1761" y="922942"/>
            <a:ext cx="2063010" cy="935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949" y="5142066"/>
            <a:ext cx="1017410" cy="1035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8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0664" y="2731004"/>
            <a:ext cx="1184449" cy="1258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1908" y="1136561"/>
            <a:ext cx="1143002" cy="1177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0" name="Picture 12" descr="Picture 12"/>
          <p:cNvPicPr>
            <a:picLocks noChangeAspect="1"/>
          </p:cNvPicPr>
          <p:nvPr/>
        </p:nvPicPr>
        <p:blipFill rotWithShape="1">
          <a:blip r:embed="rId6">
            <a:extLst/>
          </a:blip>
          <a:srcRect t="4929" b="12351"/>
          <a:stretch/>
        </p:blipFill>
        <p:spPr>
          <a:xfrm>
            <a:off x="270234" y="2303950"/>
            <a:ext cx="1458839" cy="1056363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791" name="Picture 10" descr="Picture 10"/>
          <p:cNvPicPr>
            <a:picLocks noChangeAspect="1"/>
          </p:cNvPicPr>
          <p:nvPr/>
        </p:nvPicPr>
        <p:blipFill rotWithShape="1">
          <a:blip r:embed="rId7">
            <a:extLst/>
          </a:blip>
          <a:srcRect b="15916"/>
          <a:stretch/>
        </p:blipFill>
        <p:spPr>
          <a:xfrm>
            <a:off x="3692264" y="1237416"/>
            <a:ext cx="2355905" cy="75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Picture 14" descr="Picture 1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6602" y="3163589"/>
            <a:ext cx="1314807" cy="948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Picture 11" descr="Picture 1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3055" y="1342791"/>
            <a:ext cx="1210570" cy="1009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Picture 13" descr="Picture 1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45486" y="4018726"/>
            <a:ext cx="1314807" cy="1308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Picture 15" descr="Picture 1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729101" y="1690204"/>
            <a:ext cx="2031192" cy="886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Picture 14" descr="Picture 1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6795" y="3947477"/>
            <a:ext cx="1458839" cy="1083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Picture 16" descr="Picture 16"/>
          <p:cNvPicPr>
            <a:picLocks noChangeAspect="1"/>
          </p:cNvPicPr>
          <p:nvPr/>
        </p:nvPicPr>
        <p:blipFill rotWithShape="1">
          <a:blip r:embed="rId13">
            <a:extLst/>
          </a:blip>
          <a:srcRect l="6227" t="18354" r="11125"/>
          <a:stretch/>
        </p:blipFill>
        <p:spPr>
          <a:xfrm>
            <a:off x="1467755" y="5819443"/>
            <a:ext cx="1215020" cy="1011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Picture 1" descr="Picture 1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937035" y="5763947"/>
            <a:ext cx="1868668" cy="1002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9" name="Picture 2" descr="Picture 2"/>
          <p:cNvPicPr>
            <a:picLocks noChangeAspect="1"/>
          </p:cNvPicPr>
          <p:nvPr/>
        </p:nvPicPr>
        <p:blipFill rotWithShape="1">
          <a:blip r:embed="rId15">
            <a:extLst/>
          </a:blip>
          <a:srcRect t="8036"/>
          <a:stretch/>
        </p:blipFill>
        <p:spPr>
          <a:xfrm>
            <a:off x="5227347" y="5647768"/>
            <a:ext cx="1641644" cy="1088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Picture 3" descr="Picture 3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122746" y="5398075"/>
            <a:ext cx="1350669" cy="1362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/>
          <a:srcRect t="3035" b="4482"/>
          <a:stretch/>
        </p:blipFill>
        <p:spPr>
          <a:xfrm>
            <a:off x="2667193" y="2133615"/>
            <a:ext cx="3721037" cy="3397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8322" y="627528"/>
            <a:ext cx="65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Contoh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Platform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Partisipasi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bagi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SDGs: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857" y="1967347"/>
            <a:ext cx="8602275" cy="4702393"/>
          </a:xfrm>
          <a:noFill/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</a:pP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Dengan saling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keterkaitan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dan pendekatan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holistik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antar Tujuan &amp; antar Target2 nya maka tidak ada satupun negara /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institusi pelaku / sektor yang bisa menangani pencapaian </a:t>
            </a:r>
            <a:r>
              <a:rPr lang="id-ID" i="1" dirty="0" smtClean="0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Gs sendiri. </a:t>
            </a:r>
          </a:p>
          <a:p>
            <a:pPr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</a:pP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Dibutuhkan kemitraan lintas sektor, lintas wilayah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dan</a:t>
            </a: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lintas pelaku, baik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tingkat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global, nasional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lokal</a:t>
            </a:r>
            <a:endParaRPr lang="id-ID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</a:pP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Proses partisipatif yang berlangsung ber-tahun2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sejak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penyusunan </a:t>
            </a:r>
            <a:r>
              <a:rPr lang="id-ID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SDGs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juga telah menumbuhkan kepemilikan &amp; komitmen yang kuat pada banyak pihak, hingga lebih mudah membangun kemitraan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r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BAZNAS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FOZ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telah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memulainya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! </a:t>
            </a: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11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379" y="578410"/>
            <a:ext cx="8438444" cy="1277296"/>
          </a:xfrm>
        </p:spPr>
        <p:txBody>
          <a:bodyPr>
            <a:normAutofit/>
          </a:bodyPr>
          <a:lstStyle/>
          <a:p>
            <a:pPr algn="ctr">
              <a:lnSpc>
                <a:spcPts val="4200"/>
              </a:lnSpc>
            </a:pPr>
            <a:r>
              <a:rPr lang="id-ID" sz="4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KETERPADUAN &amp; KEMITRAAN</a:t>
            </a:r>
            <a:r>
              <a:rPr lang="id-ID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Mutlak</a:t>
            </a:r>
            <a:r>
              <a:rPr lang="en-US" sz="4400" b="1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bagi</a:t>
            </a:r>
            <a:r>
              <a:rPr lang="en-US" sz="4400" b="1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id-ID" sz="4400" b="1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Pencapaian </a:t>
            </a:r>
            <a:r>
              <a:rPr lang="en-US" sz="4400" b="1" i="1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SDGs</a:t>
            </a:r>
            <a:endParaRPr lang="id-ID" sz="4400" b="1" i="1" dirty="0">
              <a:solidFill>
                <a:srgbClr val="0070C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t="18481" r="7527" b="769"/>
          <a:stretch/>
        </p:blipFill>
        <p:spPr>
          <a:xfrm>
            <a:off x="6286747" y="639068"/>
            <a:ext cx="1530353" cy="55767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9293" y="1810870"/>
            <a:ext cx="8794515" cy="4939554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300"/>
              </a:spcAft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Kemitraan untuk optimalisasi peran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&amp;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kontribusi zakat untuk mendukung pembangunan nasional melalui pencapaian </a:t>
            </a:r>
            <a:r>
              <a:rPr lang="id-ID" i="1" dirty="0" smtClean="0">
                <a:latin typeface="Calibri" pitchFamily="34" charset="0"/>
                <a:cs typeface="Calibri" pitchFamily="34" charset="0"/>
              </a:rPr>
              <a:t>SDGs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300"/>
              </a:spcAft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prakarsai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BAZNAS dan Filantropi Indonesia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akan diperluas dengan melibatkan LAZNAS 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berbagai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mitranya (perusahaan, pemerintah, OMS/komunitas)</a:t>
            </a:r>
            <a:endParaRPr lang="id-ID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300"/>
              </a:spcAft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Dilakukan di wilayah kerja BAZNAS dan LAZNAS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300"/>
              </a:spcAft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Tahapan program: 1) Perumusan Program; 2)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Kesepakatan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MoU</a:t>
            </a:r>
            <a:r>
              <a:rPr lang="id-ID" dirty="0">
                <a:latin typeface="Calibri" pitchFamily="34" charset="0"/>
                <a:cs typeface="Calibri" pitchFamily="34" charset="0"/>
              </a:rPr>
              <a:t>;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3) Sosialisasi</a:t>
            </a:r>
            <a:r>
              <a:rPr lang="id-ID" dirty="0">
                <a:latin typeface="Calibri" pitchFamily="34" charset="0"/>
                <a:cs typeface="Calibri" pitchFamily="34" charset="0"/>
              </a:rPr>
              <a:t>;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4) Penyusunan fikih </a:t>
            </a:r>
            <a:r>
              <a:rPr lang="id-ID" i="1" dirty="0" smtClean="0">
                <a:latin typeface="Calibri" pitchFamily="34" charset="0"/>
                <a:cs typeface="Calibri" pitchFamily="34" charset="0"/>
              </a:rPr>
              <a:t>Zakat on SDGs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; 5) Perluasan mitra; 5) Penyusunan rencana aksi; 5) Peningkatan kapasitas; 6) Implementasi program; 7) Mon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itoring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aluasi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Fokus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300"/>
              </a:spcAft>
            </a:pPr>
            <a:endParaRPr lang="id-ID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5" y="570127"/>
            <a:ext cx="4424794" cy="695555"/>
          </a:xfrm>
          <a:prstGeom prst="rect">
            <a:avLst/>
          </a:prstGeom>
          <a:noFill/>
        </p:spPr>
      </p:pic>
      <p:pic>
        <p:nvPicPr>
          <p:cNvPr id="12" name="Picture 11" descr="https://simba.baznas.go.id/produk/wp-content/uploads/2012/08/Logo-Bazna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41" y="465582"/>
            <a:ext cx="842963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580" y="53787"/>
            <a:ext cx="1237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36" y="1202397"/>
            <a:ext cx="883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sz="2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en-US" altLang="id-ID" sz="2800" b="1" i="1" dirty="0" err="1" smtClean="0">
                <a:solidFill>
                  <a:srgbClr val="0070C0"/>
                </a:solidFill>
                <a:latin typeface="Arial Narrow" pitchFamily="34" charset="0"/>
              </a:rPr>
              <a:t>Kemitraan</a:t>
            </a:r>
            <a:r>
              <a:rPr lang="en-US" altLang="id-ID" sz="2800" b="1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altLang="id-ID" sz="2800" b="1" i="1" dirty="0" err="1" smtClean="0">
                <a:solidFill>
                  <a:srgbClr val="0070C0"/>
                </a:solidFill>
                <a:latin typeface="Arial Narrow" pitchFamily="34" charset="0"/>
              </a:rPr>
              <a:t>Filantropi</a:t>
            </a:r>
            <a:r>
              <a:rPr lang="en-US" altLang="id-ID" sz="2800" b="1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altLang="id-ID" sz="2800" b="1" i="1" dirty="0" err="1" smtClean="0">
                <a:solidFill>
                  <a:srgbClr val="0070C0"/>
                </a:solidFill>
                <a:latin typeface="Arial Narrow" pitchFamily="34" charset="0"/>
              </a:rPr>
              <a:t>berbasis</a:t>
            </a:r>
            <a:r>
              <a:rPr lang="en-US" altLang="id-ID" sz="2800" b="1" i="1" dirty="0" smtClean="0">
                <a:solidFill>
                  <a:srgbClr val="0070C0"/>
                </a:solidFill>
                <a:latin typeface="Arial Narrow" pitchFamily="34" charset="0"/>
              </a:rPr>
              <a:t> Islam </a:t>
            </a:r>
            <a:r>
              <a:rPr lang="en-US" altLang="id-ID" sz="2800" b="1" i="1" dirty="0" err="1" smtClean="0">
                <a:solidFill>
                  <a:srgbClr val="0070C0"/>
                </a:solidFill>
                <a:latin typeface="Arial Narrow" pitchFamily="34" charset="0"/>
              </a:rPr>
              <a:t>untuk</a:t>
            </a:r>
            <a:r>
              <a:rPr lang="en-US" altLang="id-ID" sz="2800" b="1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altLang="id-ID" sz="2800" b="1" i="1" dirty="0" err="1" smtClean="0">
                <a:solidFill>
                  <a:srgbClr val="0070C0"/>
                </a:solidFill>
                <a:latin typeface="Arial Narrow" pitchFamily="34" charset="0"/>
              </a:rPr>
              <a:t>Pencapaian</a:t>
            </a:r>
            <a:r>
              <a:rPr lang="en-US" altLang="id-ID" sz="2800" b="1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id-ID" altLang="id-ID" sz="2800" b="1" i="1" dirty="0" smtClean="0">
                <a:solidFill>
                  <a:srgbClr val="0070C0"/>
                </a:solidFill>
                <a:latin typeface="Arial Narrow" pitchFamily="34" charset="0"/>
              </a:rPr>
              <a:t>SDGs</a:t>
            </a:r>
            <a:r>
              <a:rPr lang="en-US" altLang="id-ID" sz="2800" b="1" i="1" dirty="0" smtClean="0">
                <a:solidFill>
                  <a:srgbClr val="0070C0"/>
                </a:solidFill>
                <a:latin typeface="Arial Narrow" pitchFamily="34" charset="0"/>
              </a:rPr>
              <a:t>)</a:t>
            </a:r>
            <a:endParaRPr lang="en-US" sz="28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9" name="Picture 2" descr="C:\Users\user\Downloads\ID Sustainable Development Goal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r="84259" b="59879"/>
          <a:stretch/>
        </p:blipFill>
        <p:spPr bwMode="auto">
          <a:xfrm>
            <a:off x="1688062" y="5520601"/>
            <a:ext cx="1146236" cy="11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ownloads\ID Sustainable Development Goal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12993" r="67222" b="60093"/>
          <a:stretch/>
        </p:blipFill>
        <p:spPr bwMode="auto">
          <a:xfrm>
            <a:off x="2906018" y="5520601"/>
            <a:ext cx="1133041" cy="11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ownloads\ID Sustainable Development Goal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13207" r="50432" b="60093"/>
          <a:stretch/>
        </p:blipFill>
        <p:spPr bwMode="auto">
          <a:xfrm>
            <a:off x="4101814" y="5509817"/>
            <a:ext cx="1135010" cy="11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ownloads\ID Sustainable Development Goal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 t="13294" r="33889" b="60093"/>
          <a:stretch/>
        </p:blipFill>
        <p:spPr bwMode="auto">
          <a:xfrm>
            <a:off x="5336873" y="5498920"/>
            <a:ext cx="1077870" cy="109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ownloads\ID Sustainable Development Goal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6" t="12993" b="59879"/>
          <a:stretch/>
        </p:blipFill>
        <p:spPr bwMode="auto">
          <a:xfrm>
            <a:off x="6491173" y="5482337"/>
            <a:ext cx="1121500" cy="11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i1.wp.com/sdgs.bappenas.go.id/wp-content/uploads/2017/08/logo-sdgs-08.jpg?fit=600%2C6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78" y="5465754"/>
            <a:ext cx="1108408" cy="11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13" y="4123832"/>
            <a:ext cx="3322867" cy="45719"/>
          </a:xfrm>
          <a:prstGeom prst="rect">
            <a:avLst/>
          </a:prstGeom>
          <a:solidFill>
            <a:srgbClr val="5E0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14800" y="1057672"/>
            <a:ext cx="914400" cy="1219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smtClean="0">
                <a:solidFill>
                  <a:prstClr val="white"/>
                </a:solidFill>
                <a:latin typeface="Sansation" pitchFamily="2" charset="0"/>
              </a:rPr>
              <a:t>1</a:t>
            </a:r>
            <a:endParaRPr lang="id-ID" sz="4000">
              <a:solidFill>
                <a:prstClr val="white"/>
              </a:solidFill>
              <a:latin typeface="Sansatio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2861936"/>
            <a:ext cx="914400" cy="12192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smtClean="0">
                <a:solidFill>
                  <a:prstClr val="white"/>
                </a:solidFill>
                <a:latin typeface="Sansation" pitchFamily="2" charset="0"/>
              </a:rPr>
              <a:t>2</a:t>
            </a:r>
            <a:endParaRPr lang="id-ID" sz="4000">
              <a:solidFill>
                <a:prstClr val="white"/>
              </a:solidFill>
              <a:latin typeface="Sansatio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4610067"/>
            <a:ext cx="914400" cy="12192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smtClean="0">
                <a:solidFill>
                  <a:prstClr val="white"/>
                </a:solidFill>
                <a:latin typeface="Sansation" pitchFamily="2" charset="0"/>
              </a:rPr>
              <a:t>3</a:t>
            </a:r>
            <a:endParaRPr lang="id-ID" sz="4400">
              <a:solidFill>
                <a:prstClr val="white"/>
              </a:solidFill>
              <a:latin typeface="Sansatio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807184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b="1" dirty="0" smtClean="0">
                <a:ea typeface="MS PGothic" pitchFamily="34" charset="-128"/>
              </a:rPr>
              <a:t>SDG’s </a:t>
            </a:r>
            <a:r>
              <a:rPr lang="id-ID" sz="2000" b="1" dirty="0">
                <a:ea typeface="MS PGothic" pitchFamily="34" charset="-128"/>
              </a:rPr>
              <a:t>sebagai alat untuk mewujudkan kemajuan Indonesia yang selaras d</a:t>
            </a:r>
            <a:r>
              <a:rPr lang="en-US" sz="2000" b="1" dirty="0">
                <a:ea typeface="MS PGothic" pitchFamily="34" charset="-128"/>
              </a:rPr>
              <a:t>g </a:t>
            </a:r>
            <a:r>
              <a:rPr lang="id-ID" sz="2000" b="1" dirty="0">
                <a:ea typeface="MS PGothic" pitchFamily="34" charset="-128"/>
              </a:rPr>
              <a:t>mimpi </a:t>
            </a:r>
            <a:r>
              <a:rPr lang="en-US" sz="2000" b="1" dirty="0" smtClean="0">
                <a:ea typeface="MS PGothic" pitchFamily="34" charset="-128"/>
              </a:rPr>
              <a:t>g</a:t>
            </a:r>
            <a:r>
              <a:rPr lang="id-ID" sz="2000" b="1" dirty="0" smtClean="0">
                <a:ea typeface="MS PGothic" pitchFamily="34" charset="-128"/>
              </a:rPr>
              <a:t>erakan </a:t>
            </a:r>
            <a:r>
              <a:rPr lang="en-US" sz="2000" b="1" dirty="0">
                <a:ea typeface="MS PGothic" pitchFamily="34" charset="-128"/>
              </a:rPr>
              <a:t>Z</a:t>
            </a:r>
            <a:r>
              <a:rPr lang="id-ID" sz="2000" b="1" dirty="0">
                <a:ea typeface="MS PGothic" pitchFamily="34" charset="-128"/>
              </a:rPr>
              <a:t>akat. Mimpi itu </a:t>
            </a:r>
            <a:r>
              <a:rPr lang="en-US" sz="2000" b="1" dirty="0" err="1">
                <a:ea typeface="MS PGothic" pitchFamily="34" charset="-128"/>
              </a:rPr>
              <a:t>adalah</a:t>
            </a:r>
            <a:r>
              <a:rPr lang="en-US" sz="2000" b="1" dirty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kes</a:t>
            </a:r>
            <a:r>
              <a:rPr lang="id-ID" sz="2000" b="1" dirty="0">
                <a:ea typeface="MS PGothic" pitchFamily="34" charset="-128"/>
              </a:rPr>
              <a:t>ejahterakan m</a:t>
            </a:r>
            <a:r>
              <a:rPr lang="en-US" sz="2000" b="1" dirty="0" err="1">
                <a:ea typeface="MS PGothic" pitchFamily="34" charset="-128"/>
              </a:rPr>
              <a:t>ayarakat</a:t>
            </a:r>
            <a:endParaRPr lang="en-US" b="1" dirty="0"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2791361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b="1" dirty="0" smtClean="0">
                <a:ea typeface="MS PGothic" pitchFamily="34" charset="-128"/>
              </a:rPr>
              <a:t>SDG’s </a:t>
            </a:r>
            <a:r>
              <a:rPr lang="id-ID" sz="2000" b="1" dirty="0">
                <a:ea typeface="MS PGothic" pitchFamily="34" charset="-128"/>
              </a:rPr>
              <a:t>sebagai cara pandang alternatif dalam mengukur dan memandu </a:t>
            </a:r>
            <a:r>
              <a:rPr lang="id-ID" sz="2000" b="1" dirty="0" smtClean="0">
                <a:ea typeface="MS PGothic" pitchFamily="34" charset="-128"/>
              </a:rPr>
              <a:t>program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id-ID" sz="2000" b="1" dirty="0" smtClean="0">
                <a:ea typeface="MS PGothic" pitchFamily="34" charset="-128"/>
              </a:rPr>
              <a:t>program </a:t>
            </a:r>
            <a:r>
              <a:rPr lang="id-ID" sz="2000" b="1" dirty="0">
                <a:ea typeface="MS PGothic" pitchFamily="34" charset="-128"/>
              </a:rPr>
              <a:t>pemberdayaan </a:t>
            </a:r>
            <a:r>
              <a:rPr lang="en-US" sz="2000" b="1" dirty="0">
                <a:ea typeface="MS PGothic" pitchFamily="34" charset="-128"/>
              </a:rPr>
              <a:t>Z</a:t>
            </a:r>
            <a:r>
              <a:rPr lang="id-ID" sz="2000" b="1" dirty="0">
                <a:ea typeface="MS PGothic" pitchFamily="34" charset="-128"/>
              </a:rPr>
              <a:t>akat</a:t>
            </a:r>
            <a:endParaRPr lang="en-US" sz="2000" b="1" dirty="0"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4344412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b="1" dirty="0" smtClean="0">
                <a:ea typeface="MS PGothic" pitchFamily="34" charset="-128"/>
              </a:rPr>
              <a:t>SDG’s </a:t>
            </a:r>
            <a:r>
              <a:rPr lang="en-US" sz="2000" b="1" dirty="0" err="1" smtClean="0">
                <a:ea typeface="MS PGothic" pitchFamily="34" charset="-128"/>
              </a:rPr>
              <a:t>menjadi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referensi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gerakan</a:t>
            </a:r>
            <a:r>
              <a:rPr lang="en-US" sz="2000" b="1" dirty="0" smtClean="0">
                <a:ea typeface="MS PGothic" pitchFamily="34" charset="-128"/>
              </a:rPr>
              <a:t> Zakat</a:t>
            </a:r>
            <a:r>
              <a:rPr lang="id-ID" sz="2000" b="1" dirty="0" smtClean="0">
                <a:ea typeface="MS PGothic" pitchFamily="34" charset="-128"/>
              </a:rPr>
              <a:t> </a:t>
            </a:r>
            <a:r>
              <a:rPr lang="en-US" sz="2000" b="1" dirty="0" smtClean="0">
                <a:ea typeface="MS PGothic" pitchFamily="34" charset="-128"/>
              </a:rPr>
              <a:t>agar </a:t>
            </a:r>
            <a:r>
              <a:rPr lang="en-US" sz="2000" b="1" dirty="0" err="1" smtClean="0">
                <a:ea typeface="MS PGothic" pitchFamily="34" charset="-128"/>
              </a:rPr>
              <a:t>setara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dengan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entitas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Filantropi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dan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kemanusiaan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Internasional</a:t>
            </a:r>
            <a:r>
              <a:rPr lang="en-US" sz="2000" b="1" dirty="0" smtClean="0">
                <a:ea typeface="MS PGothic" pitchFamily="34" charset="-128"/>
              </a:rPr>
              <a:t>. Hal </a:t>
            </a:r>
            <a:r>
              <a:rPr lang="en-US" sz="2000" b="1" dirty="0" err="1" smtClean="0">
                <a:ea typeface="MS PGothic" pitchFamily="34" charset="-128"/>
              </a:rPr>
              <a:t>ini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juga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diharapkan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semakin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menguatkan</a:t>
            </a:r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err="1" smtClean="0">
                <a:ea typeface="MS PGothic" pitchFamily="34" charset="-128"/>
              </a:rPr>
              <a:t>nilai</a:t>
            </a:r>
            <a:r>
              <a:rPr lang="en-US" sz="2000" b="1" dirty="0" smtClean="0">
                <a:ea typeface="MS PGothic" pitchFamily="34" charset="-128"/>
              </a:rPr>
              <a:t>  universal </a:t>
            </a:r>
            <a:r>
              <a:rPr lang="en-US" sz="2000" b="1" dirty="0" err="1" smtClean="0">
                <a:ea typeface="MS PGothic" pitchFamily="34" charset="-128"/>
              </a:rPr>
              <a:t>dalam</a:t>
            </a:r>
            <a:r>
              <a:rPr lang="en-US" sz="2000" b="1" dirty="0" smtClean="0">
                <a:ea typeface="MS PGothic" pitchFamily="34" charset="-128"/>
              </a:rPr>
              <a:t> Islam</a:t>
            </a:r>
            <a:endParaRPr lang="id-ID" sz="2000" b="1" dirty="0"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" y="2743217"/>
            <a:ext cx="34752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</a:rPr>
              <a:t>Pandangan</a:t>
            </a:r>
            <a:r>
              <a:rPr lang="en-US" sz="4000" b="1" dirty="0" smtClean="0">
                <a:solidFill>
                  <a:prstClr val="black"/>
                </a:solidFill>
              </a:rPr>
              <a:t> FOZ</a:t>
            </a:r>
          </a:p>
          <a:p>
            <a:r>
              <a:rPr lang="en-US" sz="4000" b="1" dirty="0" err="1" smtClean="0">
                <a:solidFill>
                  <a:prstClr val="black"/>
                </a:solidFill>
              </a:rPr>
              <a:t>Terhadap</a:t>
            </a:r>
            <a:r>
              <a:rPr lang="en-US" sz="4000" b="1" dirty="0" smtClean="0">
                <a:solidFill>
                  <a:prstClr val="black"/>
                </a:solidFill>
              </a:rPr>
              <a:t> SDGs</a:t>
            </a:r>
            <a:endParaRPr lang="id-ID" sz="4000" b="1" dirty="0">
              <a:solidFill>
                <a:prstClr val="black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597"/>
            <a:ext cx="1371576" cy="72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9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REFERENSI VISUAL_2\Collaboration_Puzzl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88" y="829234"/>
            <a:ext cx="4272106" cy="351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(00) 2017\(01) REPORTS &amp; MEETING DOCUMENTS\CEO_Presentasi SDGs\UN_SDG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44" y="1832034"/>
            <a:ext cx="158299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165" y="838199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Pemerintah</a:t>
            </a:r>
            <a:r>
              <a:rPr lang="en-US" b="1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&amp; </a:t>
            </a:r>
          </a:p>
          <a:p>
            <a:pPr algn="r"/>
            <a:r>
              <a:rPr lang="en-US" b="1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Parlemen</a:t>
            </a:r>
            <a:endParaRPr lang="en-US" b="1" dirty="0">
              <a:solidFill>
                <a:prstClr val="black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9132" y="838199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l"/>
            <a:r>
              <a:rPr lang="en-US" dirty="0" err="1">
                <a:solidFill>
                  <a:prstClr val="black"/>
                </a:solidFill>
                <a:latin typeface="+mj-lt"/>
              </a:rPr>
              <a:t>Pakar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&amp;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Akademisi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1236" y="3834069"/>
            <a:ext cx="229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  <a:latin typeface="+mj-lt"/>
              </a:rPr>
              <a:t>Organisasi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Sosial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Masyarakat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&amp; Media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171" y="3886200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  <a:latin typeface="+mj-lt"/>
              </a:rPr>
              <a:t>Lembaga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Filantropi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&amp; </a:t>
            </a:r>
          </a:p>
          <a:p>
            <a:r>
              <a:rPr lang="en-US" dirty="0" err="1">
                <a:solidFill>
                  <a:prstClr val="black"/>
                </a:solidFill>
                <a:latin typeface="+mj-lt"/>
              </a:rPr>
              <a:t>Bisnis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28169"/>
            <a:ext cx="2502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Menjadi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referensi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pembuatan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kebijakan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berbasis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kompetensi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potensi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kelembagaan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 LAZ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Memberikan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reporting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communication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prog</a:t>
            </a:r>
            <a:r>
              <a:rPr lang="en-US" sz="160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LAZ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utk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SDGs</a:t>
            </a:r>
            <a:endParaRPr lang="en-US" sz="1600" dirty="0">
              <a:solidFill>
                <a:prstClr val="black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3181" y="1524000"/>
            <a:ext cx="19552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724400"/>
            <a:ext cx="2502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Meningkatkan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kompetensi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LAZ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Mengumpulkan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database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portofolio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implementasi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program LAZ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Forum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komunikasi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Filantropi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dunia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bisnis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utk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SDGs</a:t>
            </a:r>
            <a:endParaRPr lang="en-US" sz="1600" dirty="0">
              <a:solidFill>
                <a:prstClr val="black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13116" y="4602261"/>
            <a:ext cx="19552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91322" y="1536918"/>
            <a:ext cx="2628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Legal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syariah</a:t>
            </a:r>
            <a:r>
              <a:rPr lang="en-US" sz="16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Zakat on SDGs 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Melakukan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assesment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kompetensi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strategis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LAZ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Melakukan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evaluasi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analisis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rekomendasi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program yang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berkelanjutan</a:t>
            </a:r>
            <a:endParaRPr lang="en-US" sz="1600" dirty="0">
              <a:solidFill>
                <a:prstClr val="black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693051" y="1493460"/>
            <a:ext cx="19552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03426" y="4678740"/>
            <a:ext cx="2628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aktif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mendorong</a:t>
            </a:r>
            <a:r>
              <a:rPr lang="en-US" sz="16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LAZ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mempublikasikan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portofolio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program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Menjalin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kerjasama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strategis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media </a:t>
            </a:r>
            <a:endParaRPr lang="en-US" sz="1600" dirty="0">
              <a:solidFill>
                <a:prstClr val="black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852155" y="4523405"/>
            <a:ext cx="19552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1371576" cy="72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2165" y="4724400"/>
            <a:ext cx="35858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ea typeface="Arial Unicode MS" pitchFamily="34" charset="-128"/>
                <a:cs typeface="Arial" pitchFamily="34" charset="0"/>
              </a:rPr>
              <a:t>Peran</a:t>
            </a:r>
            <a:r>
              <a:rPr lang="en-US" sz="3200" b="1" dirty="0">
                <a:solidFill>
                  <a:srgbClr val="0070C0"/>
                </a:solidFill>
                <a:ea typeface="Arial Unicode MS" pitchFamily="34" charset="-128"/>
                <a:cs typeface="Arial" pitchFamily="34" charset="0"/>
              </a:rPr>
              <a:t> FOZ </a:t>
            </a:r>
            <a:r>
              <a:rPr lang="en-US" sz="3200" b="1" dirty="0" err="1">
                <a:solidFill>
                  <a:srgbClr val="0070C0"/>
                </a:solidFill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3200" b="1" dirty="0">
                <a:solidFill>
                  <a:srgbClr val="0070C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a typeface="Arial Unicode MS" pitchFamily="34" charset="-128"/>
                <a:cs typeface="Arial" pitchFamily="34" charset="0"/>
              </a:rPr>
              <a:t>Membangun</a:t>
            </a:r>
            <a:r>
              <a:rPr lang="en-US" sz="3600" b="1" dirty="0">
                <a:solidFill>
                  <a:srgbClr val="0070C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a typeface="Arial Unicode MS" pitchFamily="34" charset="-128"/>
                <a:cs typeface="Arial" pitchFamily="34" charset="0"/>
              </a:rPr>
              <a:t>Kemitraan</a:t>
            </a:r>
            <a:endParaRPr lang="en-US" sz="3600" b="1" dirty="0">
              <a:solidFill>
                <a:srgbClr val="0070C0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757" y="1206012"/>
            <a:ext cx="8399929" cy="54278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>
              <a:lnSpc>
                <a:spcPts val="3000"/>
              </a:lnSpc>
              <a:spcBef>
                <a:spcPts val="300"/>
              </a:spcBef>
              <a:spcAft>
                <a:spcPts val="200"/>
              </a:spcAft>
              <a:buSzPct val="75000"/>
              <a:buFont typeface="Wingdings" pitchFamily="2" charset="2"/>
              <a:buChar char="Ø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SDGs,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erubahan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 tak terelakkan lagi, dalam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 tata kelola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gaya 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kepemimpinan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Filantropi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Muslim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3000"/>
              </a:lnSpc>
              <a:spcBef>
                <a:spcPts val="300"/>
              </a:spcBef>
              <a:spcAft>
                <a:spcPts val="200"/>
              </a:spcAft>
              <a:buSzPct val="75000"/>
              <a:buFont typeface="Wingdings" pitchFamily="2" charset="2"/>
              <a:buChar char="Ø"/>
            </a:pP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 </a:t>
            </a:r>
            <a:r>
              <a:rPr lang="id-ID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kemitraan </a:t>
            </a: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</a:t>
            </a: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keterpaduan</a:t>
            </a: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dengan tata kelola yang partisipatif, transparan &amp; akuntabel; di tingkat nasional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maupun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daerah</a:t>
            </a: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algn="r">
              <a:lnSpc>
                <a:spcPts val="3000"/>
              </a:lnSpc>
              <a:spcBef>
                <a:spcPts val="300"/>
              </a:spcBef>
              <a:spcAft>
                <a:spcPts val="200"/>
              </a:spcAft>
              <a:buSzPct val="75000"/>
              <a:buFont typeface="Wingdings" pitchFamily="2" charset="2"/>
              <a:buChar char="Ø"/>
            </a:pP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Bangun data yang akurat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, dengan berbagi informasi, pemahaman &amp; sumberdaya; </a:t>
            </a:r>
          </a:p>
          <a:p>
            <a:pPr algn="r">
              <a:lnSpc>
                <a:spcPts val="3000"/>
              </a:lnSpc>
              <a:spcBef>
                <a:spcPts val="300"/>
              </a:spcBef>
              <a:spcAft>
                <a:spcPts val="200"/>
              </a:spcAft>
              <a:buSzPct val="75000"/>
              <a:buFont typeface="Wingdings" pitchFamily="2" charset="2"/>
              <a:buChar char="Ø"/>
            </a:pPr>
            <a:r>
              <a:rPr lang="id-ID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 program2 terpadu d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</a:t>
            </a:r>
            <a:r>
              <a:rPr lang="id-ID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id-ID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kebersamaan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diperdalam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iperluas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wilayahnya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berdampak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3000"/>
              </a:lnSpc>
              <a:spcBef>
                <a:spcPts val="300"/>
              </a:spcBef>
              <a:spcAft>
                <a:spcPts val="200"/>
              </a:spcAft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</a:t>
            </a:r>
            <a:r>
              <a:rPr lang="id-ID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pencapaian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SDGs </a:t>
            </a:r>
            <a:r>
              <a:rPr lang="id-ID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lang="id-ID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perencanaan pembangunan </a:t>
            </a:r>
            <a:r>
              <a:rPr lang="id-ID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daerah;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15</a:t>
            </a:fld>
            <a:endParaRPr kumimoji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0" y="332303"/>
            <a:ext cx="5809129" cy="76651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MELIHAT </a:t>
            </a:r>
            <a:r>
              <a:rPr lang="id-ID" sz="4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ke D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EPAN</a:t>
            </a:r>
            <a:endParaRPr lang="id-ID" sz="44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13759" y="5397883"/>
            <a:ext cx="8525435" cy="1218069"/>
          </a:xfrm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*)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Pendiri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Dewan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Pengarah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Filantropi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Indonesia</a:t>
            </a:r>
            <a:r>
              <a:rPr lang="id-ID" sz="1600" b="1" i="1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Pendiri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Anggota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Pembina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Yayasan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KEHATI;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mantan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Duta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Khusus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PBB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b="1" i="1" dirty="0" smtClean="0">
                <a:latin typeface="Arial" pitchFamily="34" charset="0"/>
                <a:cs typeface="Arial" pitchFamily="34" charset="0"/>
              </a:rPr>
              <a:t>MDGs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di</a:t>
            </a:r>
            <a:r>
              <a:rPr lang="id-ID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b="1" i="1" dirty="0">
                <a:latin typeface="Arial" pitchFamily="34" charset="0"/>
                <a:cs typeface="Arial" pitchFamily="34" charset="0"/>
              </a:rPr>
              <a:t>Asia </a:t>
            </a:r>
            <a:r>
              <a:rPr lang="id-ID" sz="1600" b="1" i="1" dirty="0" smtClean="0">
                <a:latin typeface="Arial" pitchFamily="34" charset="0"/>
                <a:cs typeface="Arial" pitchFamily="34" charset="0"/>
              </a:rPr>
              <a:t>Pa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id-ID" sz="1600" b="1" i="1" dirty="0" smtClean="0">
                <a:latin typeface="Arial" pitchFamily="34" charset="0"/>
                <a:cs typeface="Arial" pitchFamily="34" charset="0"/>
              </a:rPr>
              <a:t>ifi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id-ID" sz="16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dll</a:t>
            </a:r>
            <a:endParaRPr lang="id-ID" sz="1600" b="1" i="1" dirty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**)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disampaikan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Seminar Social Trust Fund UIN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Syarif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Hidayatullah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Jakarta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Filantropi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Muslim,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Jakarta</a:t>
            </a:r>
            <a:r>
              <a:rPr lang="id-ID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Maret</a:t>
            </a:r>
            <a:r>
              <a:rPr lang="id-ID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201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id-ID" sz="1600" b="1" i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16</a:t>
            </a:fld>
            <a:endParaRPr kumimoji="0"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382" y="4284945"/>
            <a:ext cx="8100617" cy="97733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accent2"/>
                </a:solidFill>
                <a:latin typeface="Comic Sans MS" pitchFamily="66" charset="0"/>
              </a:rPr>
              <a:t>Terima</a:t>
            </a:r>
            <a:r>
              <a:rPr lang="en-US" sz="60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b="1" dirty="0" err="1" smtClean="0">
                <a:solidFill>
                  <a:schemeClr val="accent2"/>
                </a:solidFill>
                <a:latin typeface="Comic Sans MS" pitchFamily="66" charset="0"/>
              </a:rPr>
              <a:t>Kasih</a:t>
            </a:r>
            <a:endParaRPr lang="en-US" sz="6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6" name="Picture 5" descr="kawasan kumuh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395" y="717180"/>
            <a:ext cx="3293434" cy="3564964"/>
          </a:xfrm>
          <a:prstGeom prst="rect">
            <a:avLst/>
          </a:prstGeom>
        </p:spPr>
      </p:pic>
      <p:pic>
        <p:nvPicPr>
          <p:cNvPr id="7" name="Content Placeholder 10" descr="anak-ana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r="7408"/>
          <a:stretch/>
        </p:blipFill>
        <p:spPr bwMode="auto">
          <a:xfrm>
            <a:off x="5102578" y="717180"/>
            <a:ext cx="3389534" cy="356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176889" y="2408188"/>
            <a:ext cx="79022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90420"/>
      </p:ext>
    </p:extLst>
  </p:cSld>
  <p:clrMapOvr>
    <a:masterClrMapping/>
  </p:clrMapOvr>
  <p:transition advTm="177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6" y="1518174"/>
            <a:ext cx="8157882" cy="5142602"/>
          </a:xfrm>
        </p:spPr>
        <p:txBody>
          <a:bodyPr>
            <a:noAutofit/>
          </a:bodyPr>
          <a:lstStyle/>
          <a:p>
            <a:pPr marL="681228" indent="-5715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+mj-lt"/>
              <a:buAutoNum type="romanU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2000an: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Filantropi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Islam </a:t>
            </a:r>
            <a:r>
              <a:rPr lang="en-US" sz="2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Keadilan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UIN, Jakarta)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bersamaan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dengan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telaah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bagi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Prakarsa </a:t>
            </a:r>
            <a:r>
              <a:rPr lang="en-US" sz="2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Penguata</a:t>
            </a:r>
            <a:r>
              <a:rPr lang="en-US" sz="2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Filantropi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di Indonesia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dari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KEHATI, 2001)</a:t>
            </a:r>
          </a:p>
          <a:p>
            <a:pPr marL="681228" indent="-5715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+mj-lt"/>
              <a:buAutoNum type="roman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Kegelisahan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yang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serupa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pendekatan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karitatif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berjangka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pendek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hanya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menangani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gejala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ketidak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adilan sosial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akar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penyebab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ketidakadilan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tsb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sedikit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emberdayaan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advokasi kebijakan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dermawan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tertutup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/>
          </a:p>
          <a:p>
            <a:pPr marL="681228" indent="-5715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+mj-lt"/>
              <a:buAutoNum type="romanU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Sejak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itu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Filantropi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Muslim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meningkat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secara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drastis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baik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dalam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pemberian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terorganisir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melalui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LAZ, BAZ,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dll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maupun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peningkatan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ZIS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masyarakat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baik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langsung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maupun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melalui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lembaga2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tsb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atas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seperti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diangkat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dalam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berbagai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studi2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lanjutan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 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391" y="695640"/>
            <a:ext cx="7746843" cy="6736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F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ilantropi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Musli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m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bagi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Keadilan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Sosial</a:t>
            </a:r>
            <a:endParaRPr lang="id-ID" sz="40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720315"/>
            <a:ext cx="7924800" cy="543730"/>
          </a:xfrm>
          <a:noFill/>
        </p:spPr>
        <p:txBody>
          <a:bodyPr>
            <a:noAutofit/>
          </a:bodyPr>
          <a:lstStyle/>
          <a:p>
            <a:pPr marL="457200" lvl="1"/>
            <a:r>
              <a:rPr lang="id-ID" sz="40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Filantropi </a:t>
            </a:r>
            <a:r>
              <a:rPr lang="en-US" sz="40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n-US" sz="4000" b="1" dirty="0" err="1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J</a:t>
            </a:r>
            <a:r>
              <a:rPr lang="en-US" sz="4000" b="1" dirty="0" err="1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aman</a:t>
            </a:r>
            <a:r>
              <a:rPr lang="en-US" sz="40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Now” di </a:t>
            </a:r>
            <a:r>
              <a:rPr lang="id-ID" sz="40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Indonesia</a:t>
            </a:r>
            <a:endParaRPr lang="en-US" sz="40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251012" y="1324048"/>
            <a:ext cx="5593197" cy="51843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Tingkat kedermawanan masyarakat tinggi: Indonesia negara paling dermawan nomor 2 di dunia (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CAF World Giving Index 2017)</a:t>
            </a:r>
          </a:p>
          <a:p>
            <a:pPr>
              <a:defRPr/>
            </a:pP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pelaku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filantropi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endayagunaan 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sumbangan meluas: anti korupsi, 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pemberdayaan perempuan,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pengadaan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terbarukan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dll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eningkat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id-ID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peran generasi 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milenial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mengubah </a:t>
            </a:r>
            <a:r>
              <a:rPr lang="id-ID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peta filantropi menjadi lebih atraktif, berbasis komunitas,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kreatif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di era </a:t>
            </a:r>
            <a:r>
              <a:rPr lang="id-ID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digital, memanfaatkan seni budaya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dll</a:t>
            </a:r>
            <a:endParaRPr lang="id-ID" sz="24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89" y="1560231"/>
            <a:ext cx="3242543" cy="3551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2489" y="5782235"/>
            <a:ext cx="3174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ym typeface="Wingdings" pitchFamily="2" charset="2"/>
              </a:rPr>
              <a:t>( </a:t>
            </a:r>
            <a:r>
              <a:rPr lang="en-US" sz="1600" i="1" dirty="0" err="1" smtClean="0">
                <a:sym typeface="Wingdings" pitchFamily="2" charset="2"/>
              </a:rPr>
              <a:t>d</a:t>
            </a:r>
            <a:r>
              <a:rPr lang="en-US" sz="1600" i="1" dirty="0" err="1" smtClean="0"/>
              <a:t>ari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presentasi</a:t>
            </a:r>
            <a:r>
              <a:rPr lang="en-US" sz="1600" i="1" dirty="0" smtClean="0"/>
              <a:t>  PFI </a:t>
            </a:r>
            <a:r>
              <a:rPr lang="en-US" sz="1600" i="1" dirty="0" err="1" smtClean="0"/>
              <a:t>dalam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berbagai</a:t>
            </a:r>
            <a:r>
              <a:rPr lang="en-US" sz="1600" i="1" dirty="0" smtClean="0"/>
              <a:t>  </a:t>
            </a:r>
            <a:r>
              <a:rPr lang="en-US" sz="1600" i="1" dirty="0" err="1" smtClean="0"/>
              <a:t>kesempatan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524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720315"/>
            <a:ext cx="7924800" cy="543730"/>
          </a:xfrm>
          <a:noFill/>
        </p:spPr>
        <p:txBody>
          <a:bodyPr>
            <a:noAutofit/>
          </a:bodyPr>
          <a:lstStyle/>
          <a:p>
            <a:pPr marL="457200" lvl="1"/>
            <a:r>
              <a:rPr lang="en-US" sz="40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   </a:t>
            </a:r>
            <a:r>
              <a:rPr lang="id-ID" sz="40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Filantropi </a:t>
            </a:r>
            <a:r>
              <a:rPr lang="en-US" sz="40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n-US" sz="4000" b="1" dirty="0" err="1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J</a:t>
            </a:r>
            <a:r>
              <a:rPr lang="en-US" sz="4000" b="1" dirty="0" err="1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aman</a:t>
            </a:r>
            <a:r>
              <a:rPr lang="en-US" sz="40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Now”     </a:t>
            </a:r>
            <a:r>
              <a:rPr lang="en-US" sz="28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…</a:t>
            </a:r>
            <a:r>
              <a:rPr lang="en-US" sz="2800" i="1" dirty="0" err="1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lanjutan</a:t>
            </a:r>
            <a:endParaRPr lang="en-US" sz="2800" i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286870" y="1350944"/>
            <a:ext cx="8525435" cy="506233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Munculnya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skema-skema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menggalang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dukungan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kemitraan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caused related marketing, buy one give one, click and donate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dll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metode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modern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memobilisasi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SMS, email, RBT, e-banking, </a:t>
            </a:r>
            <a:r>
              <a:rPr lang="id-ID" sz="2400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Crowd</a:t>
            </a:r>
            <a:r>
              <a:rPr lang="en-US" sz="2400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d-ID" sz="2400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funding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dll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Munculnya </a:t>
            </a:r>
            <a:r>
              <a:rPr lang="id-ID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generasi </a:t>
            </a:r>
            <a:r>
              <a:rPr lang="id-ID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baru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pelaku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filantropi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yang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ingin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sekedar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memberi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mengembangkan skema baru filantropi: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d-ID" sz="2400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id-ID" sz="2400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iving </a:t>
            </a:r>
            <a:r>
              <a:rPr lang="id-ID" sz="2400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id-ID" sz="2400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Financing</a:t>
            </a:r>
            <a:r>
              <a:rPr lang="en-US" sz="2400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id-ID" sz="2400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(venture philanthropy, impact investment, angel investment</a:t>
            </a:r>
            <a:r>
              <a:rPr lang="id-ID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dll</a:t>
            </a:r>
            <a:r>
              <a:rPr lang="id-ID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Muncul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pula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gejala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penyalahgunaan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filantropi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bertanggung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sangat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penting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penerapan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tata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kelola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baik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akuntabilitas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transparansi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endParaRPr lang="id-ID" sz="2400" dirty="0" smtClean="0"/>
          </a:p>
          <a:p>
            <a:pPr>
              <a:defRPr/>
            </a:pPr>
            <a:endParaRPr lang="id-ID" sz="2400" dirty="0" smtClean="0"/>
          </a:p>
          <a:p>
            <a:pPr>
              <a:defRPr/>
            </a:pPr>
            <a:endParaRPr lang="id-ID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99028" y="6454584"/>
            <a:ext cx="5280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ym typeface="Wingdings" pitchFamily="2" charset="2"/>
              </a:rPr>
              <a:t>( </a:t>
            </a:r>
            <a:r>
              <a:rPr lang="en-US" sz="1600" i="1" dirty="0" err="1">
                <a:sym typeface="Wingdings" pitchFamily="2" charset="2"/>
              </a:rPr>
              <a:t>d</a:t>
            </a:r>
            <a:r>
              <a:rPr lang="en-US" sz="1600" i="1" dirty="0" err="1"/>
              <a:t>ari</a:t>
            </a:r>
            <a:r>
              <a:rPr lang="en-US" sz="1600" i="1" dirty="0"/>
              <a:t> </a:t>
            </a:r>
            <a:r>
              <a:rPr lang="en-US" sz="1600" i="1" dirty="0" err="1"/>
              <a:t>presentasi</a:t>
            </a:r>
            <a:r>
              <a:rPr lang="en-US" sz="1600" i="1" dirty="0"/>
              <a:t>  PFI </a:t>
            </a:r>
            <a:r>
              <a:rPr lang="en-US" sz="1600" i="1" dirty="0" err="1"/>
              <a:t>dalam</a:t>
            </a:r>
            <a:r>
              <a:rPr lang="en-US" sz="1600" i="1" dirty="0"/>
              <a:t> </a:t>
            </a:r>
            <a:r>
              <a:rPr lang="en-US" sz="1600" i="1" dirty="0" err="1"/>
              <a:t>berbagai</a:t>
            </a:r>
            <a:r>
              <a:rPr lang="en-US" sz="1600" i="1" dirty="0"/>
              <a:t>  </a:t>
            </a:r>
            <a:r>
              <a:rPr lang="en-US" sz="1600" i="1" dirty="0" err="1"/>
              <a:t>kesempatan</a:t>
            </a:r>
            <a:r>
              <a:rPr lang="en-US" sz="1600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3" name="TextBox 2"/>
          <p:cNvSpPr txBox="1"/>
          <p:nvPr/>
        </p:nvSpPr>
        <p:spPr>
          <a:xfrm>
            <a:off x="71718" y="774716"/>
            <a:ext cx="8955741" cy="7078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F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ilantropi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Muslim “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Jaman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Now” Indonesia</a:t>
            </a:r>
            <a:endParaRPr lang="id-ID" sz="4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3" descr="kawasan kumuh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9455" y="3632605"/>
            <a:ext cx="2734239" cy="284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588" y="1577788"/>
            <a:ext cx="835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itchFamily="2" charset="2"/>
              <a:buChar char="ü"/>
            </a:pPr>
            <a:r>
              <a:rPr lang="en-US" sz="2400" dirty="0" err="1" smtClean="0"/>
              <a:t>Meningkat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pelakunya</a:t>
            </a:r>
            <a:r>
              <a:rPr lang="en-US" sz="2400" dirty="0" smtClean="0"/>
              <a:t>, </a:t>
            </a:r>
            <a:r>
              <a:rPr lang="en-US" sz="2400" dirty="0" err="1" smtClean="0"/>
              <a:t>juga</a:t>
            </a:r>
            <a:r>
              <a:rPr lang="en-US" sz="2400" dirty="0" smtClean="0"/>
              <a:t> studi2nya</a:t>
            </a:r>
          </a:p>
          <a:p>
            <a:pPr marL="342900" indent="-342900">
              <a:buSzPct val="80000"/>
              <a:buFont typeface="Wingdings" pitchFamily="2" charset="2"/>
              <a:buChar char="ü"/>
            </a:pP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kemitraan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sinergi</a:t>
            </a:r>
            <a:endParaRPr lang="en-US" sz="2400" dirty="0" smtClean="0"/>
          </a:p>
          <a:p>
            <a:pPr marL="342900" indent="-342900">
              <a:buSzPct val="80000"/>
              <a:buFont typeface="Wingdings" pitchFamily="2" charset="2"/>
              <a:buChar char="ü"/>
            </a:pP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berbagi</a:t>
            </a:r>
            <a:r>
              <a:rPr lang="en-US" sz="2400" dirty="0" smtClean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(BAZNAS </a:t>
            </a:r>
            <a:r>
              <a:rPr lang="en-US" sz="2400" dirty="0" err="1" smtClean="0"/>
              <a:t>dan</a:t>
            </a:r>
            <a:r>
              <a:rPr lang="en-US" sz="2400" dirty="0" smtClean="0"/>
              <a:t> FOZ)</a:t>
            </a:r>
          </a:p>
          <a:p>
            <a:pPr marL="342900" indent="-342900">
              <a:buSzPct val="80000"/>
              <a:buFont typeface="Wingdings" pitchFamily="2" charset="2"/>
              <a:buChar char="ü"/>
            </a:pP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jelas</a:t>
            </a:r>
            <a:r>
              <a:rPr lang="en-US" sz="2400" dirty="0" smtClean="0"/>
              <a:t> </a:t>
            </a:r>
            <a:r>
              <a:rPr lang="en-US" sz="2400" dirty="0" err="1" smtClean="0"/>
              <a:t>merumuskan</a:t>
            </a:r>
            <a:r>
              <a:rPr lang="en-US" sz="2400" dirty="0" smtClean="0"/>
              <a:t> </a:t>
            </a:r>
            <a:r>
              <a:rPr lang="en-US" sz="2400" dirty="0" err="1" smtClean="0"/>
              <a:t>komitmen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missi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endParaRPr lang="en-US" sz="2400" dirty="0" smtClean="0"/>
          </a:p>
          <a:p>
            <a:pPr marL="342900" indent="-342900">
              <a:buSzPct val="80000"/>
              <a:buFont typeface="Wingdings" pitchFamily="2" charset="2"/>
              <a:buChar char="ü"/>
            </a:pP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jeli</a:t>
            </a:r>
            <a:r>
              <a:rPr lang="en-US" sz="2400" dirty="0" smtClean="0"/>
              <a:t> </a:t>
            </a:r>
            <a:r>
              <a:rPr lang="en-US" sz="2400" dirty="0" err="1" smtClean="0"/>
              <a:t>menangkap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SDGs </a:t>
            </a:r>
            <a:r>
              <a:rPr lang="en-US" sz="2400" dirty="0" err="1" smtClean="0"/>
              <a:t>utk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Keadilan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8830" y="3958028"/>
            <a:ext cx="55761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Tapii</a:t>
            </a:r>
            <a:r>
              <a:rPr lang="en-US" sz="2400" dirty="0" smtClean="0"/>
              <a:t>…. MASIH BANYAK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/>
              <a:t>F</a:t>
            </a:r>
            <a:r>
              <a:rPr lang="en-US" sz="2400" dirty="0" err="1" smtClean="0"/>
              <a:t>ilantropi</a:t>
            </a:r>
            <a:r>
              <a:rPr lang="en-US" sz="2400" dirty="0" smtClean="0"/>
              <a:t> </a:t>
            </a:r>
            <a:r>
              <a:rPr lang="en-US" sz="2400" dirty="0"/>
              <a:t>M</a:t>
            </a:r>
            <a:r>
              <a:rPr lang="en-US" sz="2400" dirty="0" smtClean="0"/>
              <a:t>uslim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digalang</a:t>
            </a:r>
            <a:r>
              <a:rPr lang="en-US" sz="2400" dirty="0"/>
              <a:t> </a:t>
            </a:r>
            <a:r>
              <a:rPr lang="en-US" sz="2400" dirty="0" smtClean="0"/>
              <a:t>&amp;</a:t>
            </a:r>
          </a:p>
          <a:p>
            <a:r>
              <a:rPr lang="en-US" sz="2400" dirty="0" err="1"/>
              <a:t>m</a:t>
            </a:r>
            <a:r>
              <a:rPr lang="en-US" sz="2400" dirty="0" err="1" smtClean="0"/>
              <a:t>asih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tantangan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menggalang</a:t>
            </a:r>
            <a:r>
              <a:rPr lang="en-US" sz="2400" dirty="0" smtClean="0"/>
              <a:t> </a:t>
            </a:r>
            <a:r>
              <a:rPr lang="en-US" sz="2400" dirty="0" err="1" smtClean="0"/>
              <a:t>kebersamaan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…</a:t>
            </a:r>
          </a:p>
          <a:p>
            <a:r>
              <a:rPr lang="en-US" sz="2400" dirty="0" err="1" smtClean="0"/>
              <a:t>Tapii</a:t>
            </a:r>
            <a:r>
              <a:rPr lang="en-US" sz="2400" dirty="0" smtClean="0"/>
              <a:t>…. CUKUP BANYAK </a:t>
            </a:r>
            <a:r>
              <a:rPr lang="en-US" sz="2400" dirty="0" err="1" smtClean="0"/>
              <a:t>sumberdaya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tergali</a:t>
            </a:r>
            <a:r>
              <a:rPr lang="en-US" sz="2400" dirty="0" smtClean="0"/>
              <a:t>, </a:t>
            </a:r>
            <a:r>
              <a:rPr lang="en-US" sz="2400" dirty="0" err="1" smtClean="0"/>
              <a:t>kemitraan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bisa</a:t>
            </a:r>
            <a:r>
              <a:rPr lang="en-US" sz="2400" dirty="0" smtClean="0"/>
              <a:t> (</a:t>
            </a:r>
            <a:r>
              <a:rPr lang="en-US" sz="2400" dirty="0" err="1" smtClean="0"/>
              <a:t>belum</a:t>
            </a:r>
            <a:r>
              <a:rPr lang="en-US" sz="2400" dirty="0" smtClean="0"/>
              <a:t>) </a:t>
            </a:r>
            <a:r>
              <a:rPr lang="en-US" sz="2400" dirty="0" err="1" smtClean="0"/>
              <a:t>dibangun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632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753" y="705295"/>
            <a:ext cx="898263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err="1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Tujuan</a:t>
            </a:r>
            <a:r>
              <a:rPr lang="en-US" sz="40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Pembangunan </a:t>
            </a:r>
            <a:r>
              <a:rPr lang="en-US" sz="4000" b="1" dirty="0" err="1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Berkelanjutan</a:t>
            </a:r>
            <a:r>
              <a:rPr lang="en-US" sz="40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/</a:t>
            </a:r>
            <a:r>
              <a:rPr lang="en-US" sz="4000" b="1" i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SDGs</a:t>
            </a:r>
            <a:endParaRPr lang="id-ID" sz="4000" b="1" dirty="0">
              <a:solidFill>
                <a:schemeClr val="accent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765" y="1388659"/>
            <a:ext cx="8251531" cy="1918514"/>
            <a:chOff x="395765" y="1566628"/>
            <a:chExt cx="8251531" cy="1918514"/>
          </a:xfrm>
        </p:grpSpPr>
        <p:pic>
          <p:nvPicPr>
            <p:cNvPr id="7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93" r="84259" b="59879"/>
            <a:stretch/>
          </p:blipFill>
          <p:spPr bwMode="auto">
            <a:xfrm>
              <a:off x="408359" y="1582095"/>
              <a:ext cx="901279" cy="897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2" t="12993" r="67222" b="60093"/>
            <a:stretch/>
          </p:blipFill>
          <p:spPr bwMode="auto">
            <a:xfrm>
              <a:off x="1337506" y="1593888"/>
              <a:ext cx="901696" cy="880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65" t="13207" r="50432" b="60093"/>
            <a:stretch/>
          </p:blipFill>
          <p:spPr bwMode="auto">
            <a:xfrm>
              <a:off x="2255781" y="1596239"/>
              <a:ext cx="904814" cy="88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26" t="13294" r="33889" b="60093"/>
            <a:stretch/>
          </p:blipFill>
          <p:spPr bwMode="auto">
            <a:xfrm>
              <a:off x="3179806" y="1590717"/>
              <a:ext cx="869468" cy="88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46" t="13420" r="17222" b="60093"/>
            <a:stretch/>
          </p:blipFill>
          <p:spPr bwMode="auto">
            <a:xfrm>
              <a:off x="4062885" y="1589026"/>
              <a:ext cx="883606" cy="876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6" t="12993" b="59879"/>
            <a:stretch/>
          </p:blipFill>
          <p:spPr bwMode="auto">
            <a:xfrm>
              <a:off x="4980358" y="1589026"/>
              <a:ext cx="908350" cy="897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29" r="84259" b="30830"/>
            <a:stretch/>
          </p:blipFill>
          <p:spPr bwMode="auto">
            <a:xfrm>
              <a:off x="5899997" y="1566628"/>
              <a:ext cx="901278" cy="90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5" t="42043" r="67469" b="30616"/>
            <a:stretch/>
          </p:blipFill>
          <p:spPr bwMode="auto">
            <a:xfrm>
              <a:off x="6831157" y="1566630"/>
              <a:ext cx="869468" cy="904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65" t="41829" r="50000" b="30616"/>
            <a:stretch/>
          </p:blipFill>
          <p:spPr bwMode="auto">
            <a:xfrm>
              <a:off x="7700625" y="1566630"/>
              <a:ext cx="929555" cy="91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32" t="41829" r="33765" b="30830"/>
            <a:stretch/>
          </p:blipFill>
          <p:spPr bwMode="auto">
            <a:xfrm>
              <a:off x="395765" y="2528637"/>
              <a:ext cx="904812" cy="90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46" t="42043" r="16327" b="30402"/>
            <a:stretch/>
          </p:blipFill>
          <p:spPr bwMode="auto">
            <a:xfrm>
              <a:off x="1320927" y="2531926"/>
              <a:ext cx="934854" cy="911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17" t="41829" b="31043"/>
            <a:stretch/>
          </p:blipFill>
          <p:spPr bwMode="auto">
            <a:xfrm>
              <a:off x="2255781" y="2519768"/>
              <a:ext cx="886515" cy="897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07" r="83765" b="1565"/>
            <a:stretch/>
          </p:blipFill>
          <p:spPr bwMode="auto">
            <a:xfrm>
              <a:off x="3164874" y="2519769"/>
              <a:ext cx="929556" cy="897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5" t="71307" r="67592"/>
            <a:stretch/>
          </p:blipFill>
          <p:spPr bwMode="auto">
            <a:xfrm>
              <a:off x="4083141" y="2524997"/>
              <a:ext cx="883606" cy="94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72" t="71306" r="34136" b="2884"/>
            <a:stretch/>
          </p:blipFill>
          <p:spPr bwMode="auto">
            <a:xfrm>
              <a:off x="5914926" y="2564164"/>
              <a:ext cx="841193" cy="854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6" t="71734" r="17099" b="2884"/>
            <a:stretch/>
          </p:blipFill>
          <p:spPr bwMode="auto">
            <a:xfrm>
              <a:off x="6803099" y="2585082"/>
              <a:ext cx="869469" cy="83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17" t="69170" r="82" b="2884"/>
            <a:stretch/>
          </p:blipFill>
          <p:spPr bwMode="auto">
            <a:xfrm>
              <a:off x="7765457" y="2519008"/>
              <a:ext cx="881839" cy="92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7" t="70987" r="50000"/>
            <a:stretch/>
          </p:blipFill>
          <p:spPr bwMode="auto">
            <a:xfrm>
              <a:off x="4967700" y="2524997"/>
              <a:ext cx="947226" cy="960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86872" y="3332637"/>
            <a:ext cx="8558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i="1" dirty="0" smtClean="0">
                <a:cs typeface="Arial" panose="020B0604020202020204" pitchFamily="34" charset="0"/>
              </a:rPr>
              <a:t>SDGs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adalah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kesepakatan</a:t>
            </a:r>
            <a:r>
              <a:rPr lang="en-US" sz="2400" dirty="0">
                <a:cs typeface="Arial" panose="020B0604020202020204" pitchFamily="34" charset="0"/>
              </a:rPr>
              <a:t> global yang </a:t>
            </a:r>
            <a:r>
              <a:rPr lang="en-US" sz="2400" dirty="0" err="1">
                <a:cs typeface="Arial" panose="020B0604020202020204" pitchFamily="34" charset="0"/>
              </a:rPr>
              <a:t>tidak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mengikat</a:t>
            </a:r>
            <a:r>
              <a:rPr lang="en-US" sz="2400" dirty="0">
                <a:cs typeface="Arial" panose="020B0604020202020204" pitchFamily="34" charset="0"/>
              </a:rPr>
              <a:t> (</a:t>
            </a:r>
            <a:r>
              <a:rPr lang="en-US" sz="2400" i="1" dirty="0">
                <a:cs typeface="Arial" panose="020B0604020202020204" pitchFamily="34" charset="0"/>
              </a:rPr>
              <a:t>non binding global agreement</a:t>
            </a:r>
            <a:r>
              <a:rPr lang="en-US" sz="2400" i="1" dirty="0" smtClean="0">
                <a:cs typeface="Arial" panose="020B0604020202020204" pitchFamily="34" charset="0"/>
              </a:rPr>
              <a:t>)</a:t>
            </a:r>
            <a:r>
              <a:rPr lang="en-US" sz="2400" dirty="0" smtClean="0">
                <a:cs typeface="Arial" panose="020B0604020202020204" pitchFamily="34" charset="0"/>
              </a:rPr>
              <a:t>, yang </a:t>
            </a:r>
            <a:r>
              <a:rPr lang="id-ID" sz="2400" dirty="0" smtClean="0">
                <a:cs typeface="Arial" panose="020B0604020202020204" pitchFamily="34" charset="0"/>
              </a:rPr>
              <a:t>berlaku </a:t>
            </a:r>
            <a:r>
              <a:rPr lang="id-I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universal</a:t>
            </a:r>
            <a:r>
              <a:rPr lang="id-ID" sz="2400" b="1" dirty="0" smtClean="0">
                <a:cs typeface="Arial" panose="020B0604020202020204" pitchFamily="34" charset="0"/>
              </a:rPr>
              <a:t> </a:t>
            </a:r>
            <a:endParaRPr lang="en-US" sz="2400" b="1" dirty="0" smtClean="0"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Memelihara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id-ID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keterpaduan</a:t>
            </a:r>
            <a:r>
              <a:rPr lang="id-ID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rgbClr val="0070C0"/>
                </a:solidFill>
                <a:cs typeface="Arial" panose="020B0604020202020204" pitchFamily="34" charset="0"/>
              </a:rPr>
              <a:t>pilar2 lingkungan </a:t>
            </a:r>
            <a:r>
              <a:rPr lang="id-ID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hidup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  <a:r>
              <a:rPr lang="id-ID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ekonomi 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&amp; </a:t>
            </a:r>
            <a:r>
              <a:rPr lang="id-ID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sosial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dari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Pembangunan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Berkelanjutan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namun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id-ID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berbasis </a:t>
            </a:r>
            <a:r>
              <a:rPr lang="id-ID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hak azasi</a:t>
            </a:r>
            <a:r>
              <a:rPr lang="id-ID" sz="2400" dirty="0">
                <a:solidFill>
                  <a:srgbClr val="0070C0"/>
                </a:solidFill>
                <a:cs typeface="Arial" panose="020B0604020202020204" pitchFamily="34" charset="0"/>
              </a:rPr>
              <a:t>, fokus pada kaum perempuan, </a:t>
            </a:r>
            <a:r>
              <a:rPr lang="id-ID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lansia,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id-ID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org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id-ID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muda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&amp;</a:t>
            </a:r>
            <a:r>
              <a:rPr lang="id-ID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kelompok termajinalkan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400" b="1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itchFamily="2" charset="2"/>
              </a:rPr>
              <a:t>Berkeadilan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itchFamily="2" charset="2"/>
              </a:rPr>
              <a:t>Sosial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itchFamily="2" charset="2"/>
              </a:rPr>
              <a:t>Banget</a:t>
            </a:r>
            <a:endParaRPr lang="en-US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id-I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tata </a:t>
            </a: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kelola </a:t>
            </a:r>
            <a:r>
              <a:rPr lang="id-ID" sz="2400" dirty="0">
                <a:cs typeface="Arial" panose="020B0604020202020204" pitchFamily="34" charset="0"/>
              </a:rPr>
              <a:t>sebagai perekat, mendorong kemitraan </a:t>
            </a:r>
            <a:r>
              <a:rPr lang="id-ID" sz="2400" dirty="0" smtClean="0">
                <a:cs typeface="Arial" panose="020B0604020202020204" pitchFamily="34" charset="0"/>
              </a:rPr>
              <a:t>baru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id-ID" sz="2400" dirty="0" smtClean="0">
                <a:cs typeface="Arial" panose="020B0604020202020204" pitchFamily="34" charset="0"/>
              </a:rPr>
              <a:t>yang </a:t>
            </a:r>
            <a:r>
              <a:rPr lang="id-ID" sz="2400" dirty="0">
                <a:cs typeface="Arial" panose="020B0604020202020204" pitchFamily="34" charset="0"/>
              </a:rPr>
              <a:t>inovatif, </a:t>
            </a:r>
            <a:r>
              <a:rPr lang="id-ID" sz="2400" dirty="0" smtClean="0">
                <a:cs typeface="Arial" panose="020B0604020202020204" pitchFamily="34" charset="0"/>
              </a:rPr>
              <a:t>dukungan </a:t>
            </a:r>
            <a:r>
              <a:rPr lang="en-US" sz="2400" dirty="0" smtClean="0">
                <a:cs typeface="Arial" panose="020B0604020202020204" pitchFamily="34" charset="0"/>
              </a:rPr>
              <a:t>data </a:t>
            </a:r>
            <a:r>
              <a:rPr lang="id-ID" sz="2400" dirty="0" smtClean="0">
                <a:cs typeface="Arial" panose="020B0604020202020204" pitchFamily="34" charset="0"/>
              </a:rPr>
              <a:t>akurat</a:t>
            </a:r>
            <a:r>
              <a:rPr lang="en-US" sz="2400" dirty="0" smtClean="0">
                <a:cs typeface="Arial" panose="020B0604020202020204" pitchFamily="34" charset="0"/>
              </a:rPr>
              <a:t>,</a:t>
            </a:r>
            <a:r>
              <a:rPr lang="id-ID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dan</a:t>
            </a:r>
            <a:r>
              <a:rPr lang="id-ID" sz="2400" dirty="0" smtClean="0">
                <a:cs typeface="Arial" panose="020B0604020202020204" pitchFamily="34" charset="0"/>
              </a:rPr>
              <a:t> mekanisme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id-ID" sz="2400" dirty="0" smtClean="0">
                <a:cs typeface="Arial" panose="020B0604020202020204" pitchFamily="34" charset="0"/>
              </a:rPr>
              <a:t>akuntabilitas </a:t>
            </a:r>
            <a:r>
              <a:rPr lang="id-ID" sz="2400" dirty="0">
                <a:cs typeface="Arial" panose="020B0604020202020204" pitchFamily="34" charset="0"/>
              </a:rPr>
              <a:t>yang </a:t>
            </a:r>
            <a:r>
              <a:rPr lang="id-ID" sz="2400" dirty="0" smtClean="0">
                <a:cs typeface="Arial" panose="020B0604020202020204" pitchFamily="34" charset="0"/>
              </a:rPr>
              <a:t>progressif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7047" y="6427694"/>
            <a:ext cx="415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(</a:t>
            </a:r>
            <a:r>
              <a:rPr lang="en-US" sz="1800" i="1" dirty="0" err="1"/>
              <a:t>dari</a:t>
            </a:r>
            <a:r>
              <a:rPr lang="en-US" sz="1800" i="1" dirty="0"/>
              <a:t> </a:t>
            </a:r>
            <a:r>
              <a:rPr lang="id-ID" sz="1800" i="1" dirty="0"/>
              <a:t>Laporan Sekjen PBB, Sept. 2014</a:t>
            </a:r>
            <a:r>
              <a:rPr lang="en-US" sz="1800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204" y="678400"/>
            <a:ext cx="847213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 err="1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Sampai</a:t>
            </a:r>
            <a:r>
              <a:rPr lang="en-US" sz="44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di </a:t>
            </a:r>
            <a:r>
              <a:rPr lang="en-US" sz="4400" b="1" dirty="0" err="1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mana</a:t>
            </a:r>
            <a:r>
              <a:rPr lang="en-US" sz="44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SDGs</a:t>
            </a:r>
            <a:r>
              <a:rPr lang="en-US" sz="44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di Indonesia? </a:t>
            </a:r>
            <a:endParaRPr lang="id-ID" sz="4400" b="1" dirty="0">
              <a:solidFill>
                <a:schemeClr val="accent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0590" y="4651919"/>
            <a:ext cx="8251531" cy="1918514"/>
            <a:chOff x="395765" y="1566628"/>
            <a:chExt cx="8251531" cy="1918514"/>
          </a:xfrm>
        </p:grpSpPr>
        <p:pic>
          <p:nvPicPr>
            <p:cNvPr id="7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93" r="84259" b="59879"/>
            <a:stretch/>
          </p:blipFill>
          <p:spPr bwMode="auto">
            <a:xfrm>
              <a:off x="408359" y="1582095"/>
              <a:ext cx="901279" cy="897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2" t="12993" r="67222" b="60093"/>
            <a:stretch/>
          </p:blipFill>
          <p:spPr bwMode="auto">
            <a:xfrm>
              <a:off x="1337506" y="1593888"/>
              <a:ext cx="901696" cy="880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65" t="13207" r="50432" b="60093"/>
            <a:stretch/>
          </p:blipFill>
          <p:spPr bwMode="auto">
            <a:xfrm>
              <a:off x="2255781" y="1596239"/>
              <a:ext cx="904814" cy="88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26" t="13294" r="33889" b="60093"/>
            <a:stretch/>
          </p:blipFill>
          <p:spPr bwMode="auto">
            <a:xfrm>
              <a:off x="3179806" y="1590717"/>
              <a:ext cx="869468" cy="88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46" t="13420" r="17222" b="60093"/>
            <a:stretch/>
          </p:blipFill>
          <p:spPr bwMode="auto">
            <a:xfrm>
              <a:off x="4062885" y="1589026"/>
              <a:ext cx="883606" cy="876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6" t="12993" b="59879"/>
            <a:stretch/>
          </p:blipFill>
          <p:spPr bwMode="auto">
            <a:xfrm>
              <a:off x="4980358" y="1589026"/>
              <a:ext cx="908350" cy="897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29" r="84259" b="30830"/>
            <a:stretch/>
          </p:blipFill>
          <p:spPr bwMode="auto">
            <a:xfrm>
              <a:off x="5899997" y="1566628"/>
              <a:ext cx="901278" cy="90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5" t="42043" r="67469" b="30616"/>
            <a:stretch/>
          </p:blipFill>
          <p:spPr bwMode="auto">
            <a:xfrm>
              <a:off x="6831157" y="1566630"/>
              <a:ext cx="869468" cy="904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65" t="41829" r="50000" b="30616"/>
            <a:stretch/>
          </p:blipFill>
          <p:spPr bwMode="auto">
            <a:xfrm>
              <a:off x="7700625" y="1566630"/>
              <a:ext cx="929555" cy="91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32" t="41829" r="33765" b="30830"/>
            <a:stretch/>
          </p:blipFill>
          <p:spPr bwMode="auto">
            <a:xfrm>
              <a:off x="395765" y="2528637"/>
              <a:ext cx="904812" cy="90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46" t="42043" r="16327" b="30402"/>
            <a:stretch/>
          </p:blipFill>
          <p:spPr bwMode="auto">
            <a:xfrm>
              <a:off x="1320927" y="2531926"/>
              <a:ext cx="934854" cy="911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17" t="41829" b="31043"/>
            <a:stretch/>
          </p:blipFill>
          <p:spPr bwMode="auto">
            <a:xfrm>
              <a:off x="2255781" y="2519768"/>
              <a:ext cx="886515" cy="897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07" r="83765" b="1565"/>
            <a:stretch/>
          </p:blipFill>
          <p:spPr bwMode="auto">
            <a:xfrm>
              <a:off x="3164874" y="2519769"/>
              <a:ext cx="929556" cy="897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5" t="71307" r="67592"/>
            <a:stretch/>
          </p:blipFill>
          <p:spPr bwMode="auto">
            <a:xfrm>
              <a:off x="4083141" y="2524997"/>
              <a:ext cx="883606" cy="94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72" t="71306" r="34136" b="2884"/>
            <a:stretch/>
          </p:blipFill>
          <p:spPr bwMode="auto">
            <a:xfrm>
              <a:off x="5914926" y="2564164"/>
              <a:ext cx="841193" cy="854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6" t="71734" r="17099" b="2884"/>
            <a:stretch/>
          </p:blipFill>
          <p:spPr bwMode="auto">
            <a:xfrm>
              <a:off x="6803099" y="2585082"/>
              <a:ext cx="869469" cy="83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17" t="69170" r="82" b="2884"/>
            <a:stretch/>
          </p:blipFill>
          <p:spPr bwMode="auto">
            <a:xfrm>
              <a:off x="7765457" y="2519008"/>
              <a:ext cx="881839" cy="92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7" t="70987" r="50000"/>
            <a:stretch/>
          </p:blipFill>
          <p:spPr bwMode="auto">
            <a:xfrm>
              <a:off x="4967700" y="2524997"/>
              <a:ext cx="947226" cy="960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59976" y="1216897"/>
            <a:ext cx="8659906" cy="349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300"/>
              </a:spcBef>
              <a:spcAft>
                <a:spcPts val="200"/>
              </a:spcAft>
              <a:buFontTx/>
              <a:buChar char="-"/>
            </a:pPr>
            <a:r>
              <a:rPr lang="en-US" sz="2400" dirty="0" err="1" smtClean="0">
                <a:cs typeface="Arial" panose="020B0604020202020204" pitchFamily="34" charset="0"/>
              </a:rPr>
              <a:t>Pemerintah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dan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berbagai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cs typeface="Arial" panose="020B0604020202020204" pitchFamily="34" charset="0"/>
              </a:rPr>
              <a:t>stakeholders</a:t>
            </a:r>
            <a:r>
              <a:rPr lang="en-US" sz="2400" dirty="0" smtClean="0">
                <a:cs typeface="Arial" panose="020B0604020202020204" pitchFamily="34" charset="0"/>
              </a:rPr>
              <a:t> di Indonesia</a:t>
            </a:r>
            <a:r>
              <a:rPr lang="en-US" sz="2400" dirty="0" smtClean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menyiapkan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penyusunan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i="1" dirty="0"/>
              <a:t>SDGs </a:t>
            </a:r>
            <a:r>
              <a:rPr lang="en-US" sz="2400" dirty="0" err="1" smtClean="0"/>
              <a:t>sejak</a:t>
            </a:r>
            <a:r>
              <a:rPr lang="en-US" sz="2400" dirty="0" smtClean="0"/>
              <a:t> 3-4 </a:t>
            </a:r>
            <a:r>
              <a:rPr lang="en-US" sz="2400" dirty="0" err="1" smtClean="0"/>
              <a:t>thn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diluncurkan</a:t>
            </a:r>
            <a:r>
              <a:rPr lang="en-US" sz="2400" dirty="0" smtClean="0"/>
              <a:t> PBB </a:t>
            </a:r>
            <a:r>
              <a:rPr lang="en-US" sz="2400" dirty="0" err="1" smtClean="0"/>
              <a:t>pada</a:t>
            </a:r>
            <a:r>
              <a:rPr lang="en-US" sz="2400" dirty="0" smtClean="0"/>
              <a:t> 2015 </a:t>
            </a:r>
          </a:p>
          <a:p>
            <a:pPr marL="342900" indent="-342900">
              <a:lnSpc>
                <a:spcPts val="2500"/>
              </a:lnSpc>
              <a:spcBef>
                <a:spcPts val="300"/>
              </a:spcBef>
              <a:spcAft>
                <a:spcPts val="200"/>
              </a:spcAft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Keterlibatan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berbagai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pelaku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ini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tingkat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global,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dan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berlanjut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tingkat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nasional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sampai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lokal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karenanya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proses &amp;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produk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SDGs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di Indonesia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juga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cukup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partisipatif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indent="-342900">
              <a:lnSpc>
                <a:spcPts val="2500"/>
              </a:lnSpc>
              <a:spcBef>
                <a:spcPts val="300"/>
              </a:spcBef>
              <a:spcAft>
                <a:spcPts val="200"/>
              </a:spcAft>
              <a:buFontTx/>
              <a:buChar char="-"/>
            </a:pPr>
            <a:r>
              <a:rPr lang="en-US" sz="2400" spc="-15" dirty="0" err="1" smtClean="0">
                <a:cs typeface="Arial" pitchFamily="34" charset="0"/>
              </a:rPr>
              <a:t>Akhirnya</a:t>
            </a:r>
            <a:r>
              <a:rPr lang="en-US" sz="2400" spc="-15" dirty="0" smtClean="0">
                <a:cs typeface="Arial" pitchFamily="34" charset="0"/>
              </a:rPr>
              <a:t> </a:t>
            </a:r>
            <a:r>
              <a:rPr lang="en-US" sz="2400" spc="-15" dirty="0" err="1" smtClean="0">
                <a:cs typeface="Arial" pitchFamily="34" charset="0"/>
              </a:rPr>
              <a:t>suatu</a:t>
            </a:r>
            <a:r>
              <a:rPr lang="en-US" sz="2400" spc="-15" dirty="0" smtClean="0">
                <a:cs typeface="Arial" pitchFamily="34" charset="0"/>
              </a:rPr>
              <a:t> </a:t>
            </a:r>
            <a:r>
              <a:rPr lang="en-US" sz="2400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Perpres</a:t>
            </a:r>
            <a:r>
              <a:rPr lang="en-US" sz="24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No. 59/2017</a:t>
            </a:r>
            <a:r>
              <a:rPr lang="en-US" sz="2400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spc="-20" dirty="0" err="1" smtClean="0">
                <a:cs typeface="Arial" pitchFamily="34" charset="0"/>
              </a:rPr>
              <a:t>tentang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spc="-10" dirty="0" err="1" smtClean="0">
                <a:cs typeface="Arial" pitchFamily="34" charset="0"/>
              </a:rPr>
              <a:t>Pelaksanaan</a:t>
            </a:r>
            <a:r>
              <a:rPr lang="en-US" sz="2400" spc="-10" dirty="0" smtClean="0">
                <a:cs typeface="Arial" pitchFamily="34" charset="0"/>
              </a:rPr>
              <a:t> </a:t>
            </a:r>
            <a:r>
              <a:rPr lang="en-US" sz="2400" spc="-10" dirty="0" err="1">
                <a:cs typeface="Arial" pitchFamily="34" charset="0"/>
              </a:rPr>
              <a:t>Pencapaian</a:t>
            </a:r>
            <a:r>
              <a:rPr lang="en-US" sz="2400" spc="-50" dirty="0">
                <a:cs typeface="Arial" pitchFamily="34" charset="0"/>
              </a:rPr>
              <a:t> </a:t>
            </a:r>
            <a:r>
              <a:rPr lang="en-US" sz="2400" spc="-5" dirty="0" err="1" smtClean="0">
                <a:cs typeface="Arial" pitchFamily="34" charset="0"/>
              </a:rPr>
              <a:t>Tujuan</a:t>
            </a:r>
            <a:r>
              <a:rPr lang="en-US" sz="2400" spc="-5" dirty="0" smtClean="0">
                <a:cs typeface="Arial" pitchFamily="34" charset="0"/>
              </a:rPr>
              <a:t> Pembangunan </a:t>
            </a:r>
            <a:r>
              <a:rPr lang="en-US" sz="2400" spc="-5" dirty="0" err="1" smtClean="0">
                <a:cs typeface="Arial" pitchFamily="34" charset="0"/>
              </a:rPr>
              <a:t>Berkelanjutan</a:t>
            </a:r>
            <a:r>
              <a:rPr lang="en-US" sz="2400" spc="-5" dirty="0" smtClean="0">
                <a:cs typeface="Arial" pitchFamily="34" charset="0"/>
              </a:rPr>
              <a:t> / </a:t>
            </a:r>
            <a:r>
              <a:rPr lang="en-US" sz="2400" i="1" spc="-5" dirty="0" smtClean="0">
                <a:cs typeface="Arial" pitchFamily="34" charset="0"/>
              </a:rPr>
              <a:t>SDGs</a:t>
            </a:r>
          </a:p>
          <a:p>
            <a:pPr marL="342900" indent="-342900">
              <a:lnSpc>
                <a:spcPts val="2500"/>
              </a:lnSpc>
              <a:spcBef>
                <a:spcPts val="300"/>
              </a:spcBef>
              <a:spcAft>
                <a:spcPts val="200"/>
              </a:spcAft>
              <a:buFontTx/>
              <a:buChar char="-"/>
            </a:pPr>
            <a:r>
              <a:rPr lang="en-US" sz="2400" spc="-5" dirty="0" err="1" smtClean="0">
                <a:solidFill>
                  <a:srgbClr val="0070C0"/>
                </a:solidFill>
                <a:cs typeface="Arial" pitchFamily="34" charset="0"/>
              </a:rPr>
              <a:t>Dengan</a:t>
            </a:r>
            <a:r>
              <a:rPr lang="en-US" sz="2400" spc="-5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400" spc="-5" dirty="0" err="1" smtClean="0">
                <a:solidFill>
                  <a:srgbClr val="0070C0"/>
                </a:solidFill>
                <a:cs typeface="Arial" pitchFamily="34" charset="0"/>
              </a:rPr>
              <a:t>kesiapan</a:t>
            </a:r>
            <a:r>
              <a:rPr lang="en-US" sz="2400" spc="-5" dirty="0" smtClean="0">
                <a:solidFill>
                  <a:srgbClr val="0070C0"/>
                </a:solidFill>
                <a:cs typeface="Arial" pitchFamily="34" charset="0"/>
              </a:rPr>
              <a:t> ber-beda2 </a:t>
            </a:r>
            <a:r>
              <a:rPr lang="en-US" sz="2400" spc="-5" dirty="0" err="1" smtClean="0">
                <a:solidFill>
                  <a:srgbClr val="0070C0"/>
                </a:solidFill>
                <a:cs typeface="Arial" pitchFamily="34" charset="0"/>
              </a:rPr>
              <a:t>ini</a:t>
            </a:r>
            <a:r>
              <a:rPr lang="en-US" sz="2400" spc="-5" dirty="0" smtClean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n-US" sz="2400" spc="-5" dirty="0" err="1" smtClean="0">
                <a:solidFill>
                  <a:srgbClr val="0070C0"/>
                </a:solidFill>
                <a:cs typeface="Arial" pitchFamily="34" charset="0"/>
              </a:rPr>
              <a:t>semua</a:t>
            </a:r>
            <a:r>
              <a:rPr lang="en-US" sz="2400" spc="-5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400" spc="-5" dirty="0" err="1" smtClean="0">
                <a:solidFill>
                  <a:srgbClr val="0070C0"/>
                </a:solidFill>
                <a:cs typeface="Arial" pitchFamily="34" charset="0"/>
              </a:rPr>
              <a:t>pelaku</a:t>
            </a:r>
            <a:r>
              <a:rPr lang="en-US" sz="2400" spc="-5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400" spc="-5" dirty="0" err="1" smtClean="0">
                <a:solidFill>
                  <a:srgbClr val="0070C0"/>
                </a:solidFill>
                <a:cs typeface="Arial" pitchFamily="34" charset="0"/>
              </a:rPr>
              <a:t>bergerak</a:t>
            </a:r>
            <a:r>
              <a:rPr lang="en-US" sz="2400" spc="-5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400" spc="-5" dirty="0" err="1" smtClean="0">
                <a:solidFill>
                  <a:srgbClr val="0070C0"/>
                </a:solidFill>
                <a:cs typeface="Arial" pitchFamily="34" charset="0"/>
              </a:rPr>
              <a:t>dgn</a:t>
            </a:r>
            <a:r>
              <a:rPr lang="en-US" sz="2400" spc="-5" dirty="0" smtClean="0">
                <a:solidFill>
                  <a:srgbClr val="0070C0"/>
                </a:solidFill>
                <a:cs typeface="Arial" pitchFamily="34" charset="0"/>
              </a:rPr>
              <a:t> tempo &amp; </a:t>
            </a:r>
            <a:r>
              <a:rPr lang="en-US" sz="2400" spc="-5" dirty="0" err="1" smtClean="0">
                <a:solidFill>
                  <a:srgbClr val="0070C0"/>
                </a:solidFill>
                <a:cs typeface="Arial" pitchFamily="34" charset="0"/>
              </a:rPr>
              <a:t>arah</a:t>
            </a:r>
            <a:r>
              <a:rPr lang="en-US" sz="2400" spc="-5" dirty="0" smtClean="0">
                <a:solidFill>
                  <a:srgbClr val="0070C0"/>
                </a:solidFill>
                <a:cs typeface="Arial" pitchFamily="34" charset="0"/>
              </a:rPr>
              <a:t> ber-beda2 pula </a:t>
            </a:r>
            <a:r>
              <a:rPr lang="en-US" sz="2400" spc="-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spc="-5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tantangan</a:t>
            </a:r>
            <a:r>
              <a:rPr lang="en-US" sz="2400" spc="-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en-US" sz="2400" spc="-5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harmonisasi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6971" y="1448851"/>
            <a:ext cx="662940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757" y="0"/>
                </a:lnTo>
              </a:path>
            </a:pathLst>
          </a:custGeom>
          <a:ln w="39377">
            <a:solidFill>
              <a:srgbClr val="FBA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20875"/>
            <a:ext cx="9139155" cy="134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0728" y="4622645"/>
            <a:ext cx="3405378" cy="2062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" y="1722472"/>
            <a:ext cx="2455164" cy="3800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5264" y="1736188"/>
            <a:ext cx="2031491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4003" y="1758668"/>
            <a:ext cx="1739900" cy="186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dirty="0">
                <a:latin typeface="Calibri"/>
                <a:cs typeface="Calibri"/>
              </a:rPr>
              <a:t>Penetapan Indikator</a:t>
            </a:r>
            <a:r>
              <a:rPr sz="1100" spc="-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dalam  </a:t>
            </a:r>
            <a:r>
              <a:rPr sz="1100" spc="-5" dirty="0">
                <a:latin typeface="Calibri"/>
                <a:cs typeface="Calibri"/>
              </a:rPr>
              <a:t>Setiap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Target/Sasaran</a:t>
            </a:r>
            <a:endParaRPr sz="1100">
              <a:latin typeface="Calibri"/>
              <a:cs typeface="Calibri"/>
            </a:endParaRPr>
          </a:p>
          <a:p>
            <a:pPr marL="190500" marR="42545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spc="-5" dirty="0">
                <a:latin typeface="Calibri"/>
                <a:cs typeface="Calibri"/>
              </a:rPr>
              <a:t>Pengembangan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Kebijakan,  Regulasi, &amp; Penyelarasan  Program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/Kegiatan</a:t>
            </a:r>
            <a:endParaRPr sz="1100">
              <a:latin typeface="Calibri"/>
              <a:cs typeface="Calibri"/>
            </a:endParaRPr>
          </a:p>
          <a:p>
            <a:pPr marL="190500" marR="69850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dirty="0">
                <a:latin typeface="Calibri"/>
                <a:cs typeface="Calibri"/>
              </a:rPr>
              <a:t>Penyiapan Data dan  Informasi yang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Digunakan</a:t>
            </a:r>
            <a:endParaRPr sz="110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spc="-5" dirty="0">
                <a:latin typeface="Calibri"/>
                <a:cs typeface="Calibri"/>
              </a:rPr>
              <a:t>Sosialisasi/Diseminas,</a:t>
            </a:r>
            <a:endParaRPr sz="11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Komunikasi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Advokasi</a:t>
            </a:r>
            <a:endParaRPr sz="110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buAutoNum type="arabicPeriod" startAt="5"/>
              <a:tabLst>
                <a:tab pos="191135" algn="l"/>
              </a:tabLst>
            </a:pPr>
            <a:r>
              <a:rPr sz="1100" dirty="0">
                <a:latin typeface="Calibri"/>
                <a:cs typeface="Calibri"/>
              </a:rPr>
              <a:t>Monev &amp;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Pelaporan</a:t>
            </a:r>
            <a:endParaRPr sz="110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buAutoNum type="arabicPeriod" startAt="5"/>
              <a:tabLst>
                <a:tab pos="191135" algn="l"/>
              </a:tabLst>
            </a:pPr>
            <a:r>
              <a:rPr sz="1100" dirty="0">
                <a:latin typeface="Calibri"/>
                <a:cs typeface="Calibri"/>
              </a:rPr>
              <a:t>Pendanaan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34556" y="1736188"/>
            <a:ext cx="2033016" cy="1379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14566" y="1773526"/>
            <a:ext cx="1656714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spc="-5" dirty="0">
                <a:latin typeface="Calibri"/>
                <a:cs typeface="Calibri"/>
              </a:rPr>
              <a:t>Peningkatan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Kapasitas</a:t>
            </a:r>
            <a:endParaRPr sz="110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dirty="0">
                <a:latin typeface="Calibri"/>
                <a:cs typeface="Calibri"/>
              </a:rPr>
              <a:t>Pemantauan dan</a:t>
            </a:r>
            <a:r>
              <a:rPr sz="1100" spc="-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Evaluasi</a:t>
            </a:r>
            <a:endParaRPr sz="110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i="1" spc="-5" dirty="0">
                <a:latin typeface="Calibri"/>
                <a:cs typeface="Calibri"/>
              </a:rPr>
              <a:t>Policy</a:t>
            </a:r>
            <a:r>
              <a:rPr sz="1100" i="1" spc="-9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Research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55264" y="4138012"/>
            <a:ext cx="2031491" cy="1379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34003" y="4290920"/>
            <a:ext cx="1802764" cy="102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8923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dirty="0">
                <a:latin typeface="Calibri"/>
                <a:cs typeface="Calibri"/>
              </a:rPr>
              <a:t>Advokasi kepada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Pelaku  Usaha</a:t>
            </a:r>
            <a:endParaRPr sz="11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Fasilitasi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Program/Kegiatan  kepada Pelaku</a:t>
            </a:r>
            <a:r>
              <a:rPr sz="1100" spc="-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Usaha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Peningkatan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Kapasitas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Dukungan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Pendanaan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34556" y="4138012"/>
            <a:ext cx="2033016" cy="1379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14566" y="4290920"/>
            <a:ext cx="1751330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156210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spc="-5" dirty="0">
                <a:latin typeface="Calibri"/>
                <a:cs typeface="Calibri"/>
              </a:rPr>
              <a:t>Diseminasi </a:t>
            </a:r>
            <a:r>
              <a:rPr sz="1100" dirty="0">
                <a:latin typeface="Calibri"/>
                <a:cs typeface="Calibri"/>
              </a:rPr>
              <a:t>dan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Advokasi  kepada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Masyarakat</a:t>
            </a:r>
            <a:endParaRPr sz="1100">
              <a:latin typeface="Calibri"/>
              <a:cs typeface="Calibri"/>
            </a:endParaRPr>
          </a:p>
          <a:p>
            <a:pPr marL="190500" marR="5080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spc="-5" dirty="0">
                <a:latin typeface="Calibri"/>
                <a:cs typeface="Calibri"/>
              </a:rPr>
              <a:t>Fasilitasi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Program/Kegiatan 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Lapangan</a:t>
            </a:r>
            <a:endParaRPr sz="1100">
              <a:latin typeface="Calibri"/>
              <a:cs typeface="Calibri"/>
            </a:endParaRPr>
          </a:p>
          <a:p>
            <a:pPr marL="190500" marR="79375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dirty="0">
                <a:latin typeface="Calibri"/>
                <a:cs typeface="Calibri"/>
              </a:rPr>
              <a:t>Membangun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pemahaman  </a:t>
            </a:r>
            <a:r>
              <a:rPr sz="1100" spc="-5" dirty="0">
                <a:latin typeface="Calibri"/>
                <a:cs typeface="Calibri"/>
              </a:rPr>
              <a:t>publik</a:t>
            </a:r>
            <a:endParaRPr sz="110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100" i="1" dirty="0">
                <a:latin typeface="Calibri"/>
                <a:cs typeface="Calibri"/>
              </a:rPr>
              <a:t>Monitoring</a:t>
            </a:r>
            <a:r>
              <a:rPr sz="1100" i="1" spc="-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Pelaksanaan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05350" y="2387698"/>
            <a:ext cx="2612390" cy="2612390"/>
          </a:xfrm>
          <a:custGeom>
            <a:avLst/>
            <a:gdLst/>
            <a:ahLst/>
            <a:cxnLst/>
            <a:rect l="l" t="t" r="r" b="b"/>
            <a:pathLst>
              <a:path w="2612390" h="2612390">
                <a:moveTo>
                  <a:pt x="0" y="1306067"/>
                </a:moveTo>
                <a:lnTo>
                  <a:pt x="861" y="1258184"/>
                </a:lnTo>
                <a:lnTo>
                  <a:pt x="3425" y="1210735"/>
                </a:lnTo>
                <a:lnTo>
                  <a:pt x="7663" y="1163750"/>
                </a:lnTo>
                <a:lnTo>
                  <a:pt x="13545" y="1117259"/>
                </a:lnTo>
                <a:lnTo>
                  <a:pt x="21041" y="1071290"/>
                </a:lnTo>
                <a:lnTo>
                  <a:pt x="30122" y="1025874"/>
                </a:lnTo>
                <a:lnTo>
                  <a:pt x="40758" y="981039"/>
                </a:lnTo>
                <a:lnTo>
                  <a:pt x="52921" y="936816"/>
                </a:lnTo>
                <a:lnTo>
                  <a:pt x="66580" y="893234"/>
                </a:lnTo>
                <a:lnTo>
                  <a:pt x="81706" y="850323"/>
                </a:lnTo>
                <a:lnTo>
                  <a:pt x="98269" y="808111"/>
                </a:lnTo>
                <a:lnTo>
                  <a:pt x="116241" y="766628"/>
                </a:lnTo>
                <a:lnTo>
                  <a:pt x="135591" y="725905"/>
                </a:lnTo>
                <a:lnTo>
                  <a:pt x="156289" y="685970"/>
                </a:lnTo>
                <a:lnTo>
                  <a:pt x="178307" y="646853"/>
                </a:lnTo>
                <a:lnTo>
                  <a:pt x="201616" y="608583"/>
                </a:lnTo>
                <a:lnTo>
                  <a:pt x="226184" y="571190"/>
                </a:lnTo>
                <a:lnTo>
                  <a:pt x="251984" y="534704"/>
                </a:lnTo>
                <a:lnTo>
                  <a:pt x="278985" y="499154"/>
                </a:lnTo>
                <a:lnTo>
                  <a:pt x="307158" y="464569"/>
                </a:lnTo>
                <a:lnTo>
                  <a:pt x="336473" y="430979"/>
                </a:lnTo>
                <a:lnTo>
                  <a:pt x="366901" y="398413"/>
                </a:lnTo>
                <a:lnTo>
                  <a:pt x="398413" y="366901"/>
                </a:lnTo>
                <a:lnTo>
                  <a:pt x="430979" y="336473"/>
                </a:lnTo>
                <a:lnTo>
                  <a:pt x="464569" y="307158"/>
                </a:lnTo>
                <a:lnTo>
                  <a:pt x="499154" y="278985"/>
                </a:lnTo>
                <a:lnTo>
                  <a:pt x="534704" y="251984"/>
                </a:lnTo>
                <a:lnTo>
                  <a:pt x="571190" y="226184"/>
                </a:lnTo>
                <a:lnTo>
                  <a:pt x="608583" y="201616"/>
                </a:lnTo>
                <a:lnTo>
                  <a:pt x="646853" y="178307"/>
                </a:lnTo>
                <a:lnTo>
                  <a:pt x="685970" y="156289"/>
                </a:lnTo>
                <a:lnTo>
                  <a:pt x="725905" y="135591"/>
                </a:lnTo>
                <a:lnTo>
                  <a:pt x="766628" y="116241"/>
                </a:lnTo>
                <a:lnTo>
                  <a:pt x="808111" y="98269"/>
                </a:lnTo>
                <a:lnTo>
                  <a:pt x="850323" y="81706"/>
                </a:lnTo>
                <a:lnTo>
                  <a:pt x="893234" y="66580"/>
                </a:lnTo>
                <a:lnTo>
                  <a:pt x="936816" y="52921"/>
                </a:lnTo>
                <a:lnTo>
                  <a:pt x="981039" y="40758"/>
                </a:lnTo>
                <a:lnTo>
                  <a:pt x="1025874" y="30122"/>
                </a:lnTo>
                <a:lnTo>
                  <a:pt x="1071290" y="21041"/>
                </a:lnTo>
                <a:lnTo>
                  <a:pt x="1117259" y="13545"/>
                </a:lnTo>
                <a:lnTo>
                  <a:pt x="1163750" y="7663"/>
                </a:lnTo>
                <a:lnTo>
                  <a:pt x="1210735" y="3425"/>
                </a:lnTo>
                <a:lnTo>
                  <a:pt x="1258184" y="861"/>
                </a:lnTo>
                <a:lnTo>
                  <a:pt x="1306067" y="0"/>
                </a:lnTo>
                <a:lnTo>
                  <a:pt x="1353951" y="861"/>
                </a:lnTo>
                <a:lnTo>
                  <a:pt x="1401400" y="3425"/>
                </a:lnTo>
                <a:lnTo>
                  <a:pt x="1448385" y="7663"/>
                </a:lnTo>
                <a:lnTo>
                  <a:pt x="1494876" y="13545"/>
                </a:lnTo>
                <a:lnTo>
                  <a:pt x="1540845" y="21041"/>
                </a:lnTo>
                <a:lnTo>
                  <a:pt x="1586261" y="30122"/>
                </a:lnTo>
                <a:lnTo>
                  <a:pt x="1631096" y="40758"/>
                </a:lnTo>
                <a:lnTo>
                  <a:pt x="1675319" y="52921"/>
                </a:lnTo>
                <a:lnTo>
                  <a:pt x="1718901" y="66580"/>
                </a:lnTo>
                <a:lnTo>
                  <a:pt x="1761812" y="81706"/>
                </a:lnTo>
                <a:lnTo>
                  <a:pt x="1804024" y="98269"/>
                </a:lnTo>
                <a:lnTo>
                  <a:pt x="1845507" y="116241"/>
                </a:lnTo>
                <a:lnTo>
                  <a:pt x="1886230" y="135591"/>
                </a:lnTo>
                <a:lnTo>
                  <a:pt x="1926165" y="156289"/>
                </a:lnTo>
                <a:lnTo>
                  <a:pt x="1965282" y="178307"/>
                </a:lnTo>
                <a:lnTo>
                  <a:pt x="2003552" y="201616"/>
                </a:lnTo>
                <a:lnTo>
                  <a:pt x="2040945" y="226184"/>
                </a:lnTo>
                <a:lnTo>
                  <a:pt x="2077431" y="251984"/>
                </a:lnTo>
                <a:lnTo>
                  <a:pt x="2112981" y="278985"/>
                </a:lnTo>
                <a:lnTo>
                  <a:pt x="2147566" y="307158"/>
                </a:lnTo>
                <a:lnTo>
                  <a:pt x="2181156" y="336473"/>
                </a:lnTo>
                <a:lnTo>
                  <a:pt x="2213722" y="366901"/>
                </a:lnTo>
                <a:lnTo>
                  <a:pt x="2245234" y="398413"/>
                </a:lnTo>
                <a:lnTo>
                  <a:pt x="2275662" y="430979"/>
                </a:lnTo>
                <a:lnTo>
                  <a:pt x="2304977" y="464569"/>
                </a:lnTo>
                <a:lnTo>
                  <a:pt x="2333150" y="499154"/>
                </a:lnTo>
                <a:lnTo>
                  <a:pt x="2360151" y="534704"/>
                </a:lnTo>
                <a:lnTo>
                  <a:pt x="2385951" y="571190"/>
                </a:lnTo>
                <a:lnTo>
                  <a:pt x="2410519" y="608583"/>
                </a:lnTo>
                <a:lnTo>
                  <a:pt x="2433827" y="646853"/>
                </a:lnTo>
                <a:lnTo>
                  <a:pt x="2455846" y="685970"/>
                </a:lnTo>
                <a:lnTo>
                  <a:pt x="2476544" y="725905"/>
                </a:lnTo>
                <a:lnTo>
                  <a:pt x="2495894" y="766628"/>
                </a:lnTo>
                <a:lnTo>
                  <a:pt x="2513866" y="808111"/>
                </a:lnTo>
                <a:lnTo>
                  <a:pt x="2530429" y="850323"/>
                </a:lnTo>
                <a:lnTo>
                  <a:pt x="2545555" y="893234"/>
                </a:lnTo>
                <a:lnTo>
                  <a:pt x="2559214" y="936816"/>
                </a:lnTo>
                <a:lnTo>
                  <a:pt x="2571377" y="981039"/>
                </a:lnTo>
                <a:lnTo>
                  <a:pt x="2582013" y="1025874"/>
                </a:lnTo>
                <a:lnTo>
                  <a:pt x="2591094" y="1071290"/>
                </a:lnTo>
                <a:lnTo>
                  <a:pt x="2598590" y="1117259"/>
                </a:lnTo>
                <a:lnTo>
                  <a:pt x="2604472" y="1163750"/>
                </a:lnTo>
                <a:lnTo>
                  <a:pt x="2608710" y="1210735"/>
                </a:lnTo>
                <a:lnTo>
                  <a:pt x="2611274" y="1258184"/>
                </a:lnTo>
                <a:lnTo>
                  <a:pt x="2612135" y="1306067"/>
                </a:lnTo>
                <a:lnTo>
                  <a:pt x="2611274" y="1353951"/>
                </a:lnTo>
                <a:lnTo>
                  <a:pt x="2608710" y="1401400"/>
                </a:lnTo>
                <a:lnTo>
                  <a:pt x="2604472" y="1448385"/>
                </a:lnTo>
                <a:lnTo>
                  <a:pt x="2598590" y="1494876"/>
                </a:lnTo>
                <a:lnTo>
                  <a:pt x="2591094" y="1540845"/>
                </a:lnTo>
                <a:lnTo>
                  <a:pt x="2582013" y="1586261"/>
                </a:lnTo>
                <a:lnTo>
                  <a:pt x="2571377" y="1631096"/>
                </a:lnTo>
                <a:lnTo>
                  <a:pt x="2559214" y="1675319"/>
                </a:lnTo>
                <a:lnTo>
                  <a:pt x="2545555" y="1718901"/>
                </a:lnTo>
                <a:lnTo>
                  <a:pt x="2530429" y="1761812"/>
                </a:lnTo>
                <a:lnTo>
                  <a:pt x="2513866" y="1804024"/>
                </a:lnTo>
                <a:lnTo>
                  <a:pt x="2495894" y="1845507"/>
                </a:lnTo>
                <a:lnTo>
                  <a:pt x="2476544" y="1886230"/>
                </a:lnTo>
                <a:lnTo>
                  <a:pt x="2455846" y="1926165"/>
                </a:lnTo>
                <a:lnTo>
                  <a:pt x="2433827" y="1965282"/>
                </a:lnTo>
                <a:lnTo>
                  <a:pt x="2410519" y="2003552"/>
                </a:lnTo>
                <a:lnTo>
                  <a:pt x="2385951" y="2040945"/>
                </a:lnTo>
                <a:lnTo>
                  <a:pt x="2360151" y="2077431"/>
                </a:lnTo>
                <a:lnTo>
                  <a:pt x="2333150" y="2112981"/>
                </a:lnTo>
                <a:lnTo>
                  <a:pt x="2304977" y="2147566"/>
                </a:lnTo>
                <a:lnTo>
                  <a:pt x="2275662" y="2181156"/>
                </a:lnTo>
                <a:lnTo>
                  <a:pt x="2245234" y="2213722"/>
                </a:lnTo>
                <a:lnTo>
                  <a:pt x="2213722" y="2245234"/>
                </a:lnTo>
                <a:lnTo>
                  <a:pt x="2181156" y="2275662"/>
                </a:lnTo>
                <a:lnTo>
                  <a:pt x="2147566" y="2304977"/>
                </a:lnTo>
                <a:lnTo>
                  <a:pt x="2112981" y="2333150"/>
                </a:lnTo>
                <a:lnTo>
                  <a:pt x="2077431" y="2360151"/>
                </a:lnTo>
                <a:lnTo>
                  <a:pt x="2040945" y="2385951"/>
                </a:lnTo>
                <a:lnTo>
                  <a:pt x="2003552" y="2410519"/>
                </a:lnTo>
                <a:lnTo>
                  <a:pt x="1965282" y="2433827"/>
                </a:lnTo>
                <a:lnTo>
                  <a:pt x="1926165" y="2455846"/>
                </a:lnTo>
                <a:lnTo>
                  <a:pt x="1886230" y="2476544"/>
                </a:lnTo>
                <a:lnTo>
                  <a:pt x="1845507" y="2495894"/>
                </a:lnTo>
                <a:lnTo>
                  <a:pt x="1804024" y="2513866"/>
                </a:lnTo>
                <a:lnTo>
                  <a:pt x="1761812" y="2530429"/>
                </a:lnTo>
                <a:lnTo>
                  <a:pt x="1718901" y="2545555"/>
                </a:lnTo>
                <a:lnTo>
                  <a:pt x="1675319" y="2559214"/>
                </a:lnTo>
                <a:lnTo>
                  <a:pt x="1631096" y="2571377"/>
                </a:lnTo>
                <a:lnTo>
                  <a:pt x="1586261" y="2582013"/>
                </a:lnTo>
                <a:lnTo>
                  <a:pt x="1540845" y="2591094"/>
                </a:lnTo>
                <a:lnTo>
                  <a:pt x="1494876" y="2598590"/>
                </a:lnTo>
                <a:lnTo>
                  <a:pt x="1448385" y="2604472"/>
                </a:lnTo>
                <a:lnTo>
                  <a:pt x="1401400" y="2608710"/>
                </a:lnTo>
                <a:lnTo>
                  <a:pt x="1353951" y="2611274"/>
                </a:lnTo>
                <a:lnTo>
                  <a:pt x="1306067" y="2612135"/>
                </a:lnTo>
                <a:lnTo>
                  <a:pt x="1258184" y="2611274"/>
                </a:lnTo>
                <a:lnTo>
                  <a:pt x="1210735" y="2608710"/>
                </a:lnTo>
                <a:lnTo>
                  <a:pt x="1163750" y="2604472"/>
                </a:lnTo>
                <a:lnTo>
                  <a:pt x="1117259" y="2598590"/>
                </a:lnTo>
                <a:lnTo>
                  <a:pt x="1071290" y="2591094"/>
                </a:lnTo>
                <a:lnTo>
                  <a:pt x="1025874" y="2582013"/>
                </a:lnTo>
                <a:lnTo>
                  <a:pt x="981039" y="2571377"/>
                </a:lnTo>
                <a:lnTo>
                  <a:pt x="936816" y="2559214"/>
                </a:lnTo>
                <a:lnTo>
                  <a:pt x="893234" y="2545555"/>
                </a:lnTo>
                <a:lnTo>
                  <a:pt x="850323" y="2530429"/>
                </a:lnTo>
                <a:lnTo>
                  <a:pt x="808111" y="2513866"/>
                </a:lnTo>
                <a:lnTo>
                  <a:pt x="766628" y="2495894"/>
                </a:lnTo>
                <a:lnTo>
                  <a:pt x="725905" y="2476544"/>
                </a:lnTo>
                <a:lnTo>
                  <a:pt x="685970" y="2455846"/>
                </a:lnTo>
                <a:lnTo>
                  <a:pt x="646853" y="2433827"/>
                </a:lnTo>
                <a:lnTo>
                  <a:pt x="608583" y="2410519"/>
                </a:lnTo>
                <a:lnTo>
                  <a:pt x="571190" y="2385951"/>
                </a:lnTo>
                <a:lnTo>
                  <a:pt x="534704" y="2360151"/>
                </a:lnTo>
                <a:lnTo>
                  <a:pt x="499154" y="2333150"/>
                </a:lnTo>
                <a:lnTo>
                  <a:pt x="464569" y="2304977"/>
                </a:lnTo>
                <a:lnTo>
                  <a:pt x="430979" y="2275662"/>
                </a:lnTo>
                <a:lnTo>
                  <a:pt x="398413" y="2245234"/>
                </a:lnTo>
                <a:lnTo>
                  <a:pt x="366901" y="2213722"/>
                </a:lnTo>
                <a:lnTo>
                  <a:pt x="336473" y="2181156"/>
                </a:lnTo>
                <a:lnTo>
                  <a:pt x="307158" y="2147566"/>
                </a:lnTo>
                <a:lnTo>
                  <a:pt x="278985" y="2112981"/>
                </a:lnTo>
                <a:lnTo>
                  <a:pt x="251984" y="2077431"/>
                </a:lnTo>
                <a:lnTo>
                  <a:pt x="226184" y="2040945"/>
                </a:lnTo>
                <a:lnTo>
                  <a:pt x="201616" y="2003552"/>
                </a:lnTo>
                <a:lnTo>
                  <a:pt x="178307" y="1965282"/>
                </a:lnTo>
                <a:lnTo>
                  <a:pt x="156289" y="1926165"/>
                </a:lnTo>
                <a:lnTo>
                  <a:pt x="135591" y="1886230"/>
                </a:lnTo>
                <a:lnTo>
                  <a:pt x="116241" y="1845507"/>
                </a:lnTo>
                <a:lnTo>
                  <a:pt x="98269" y="1804024"/>
                </a:lnTo>
                <a:lnTo>
                  <a:pt x="81706" y="1761812"/>
                </a:lnTo>
                <a:lnTo>
                  <a:pt x="66580" y="1718901"/>
                </a:lnTo>
                <a:lnTo>
                  <a:pt x="52921" y="1675319"/>
                </a:lnTo>
                <a:lnTo>
                  <a:pt x="40758" y="1631096"/>
                </a:lnTo>
                <a:lnTo>
                  <a:pt x="30122" y="1586261"/>
                </a:lnTo>
                <a:lnTo>
                  <a:pt x="21041" y="1540845"/>
                </a:lnTo>
                <a:lnTo>
                  <a:pt x="13545" y="1494876"/>
                </a:lnTo>
                <a:lnTo>
                  <a:pt x="7663" y="1448385"/>
                </a:lnTo>
                <a:lnTo>
                  <a:pt x="3425" y="1401400"/>
                </a:lnTo>
                <a:lnTo>
                  <a:pt x="861" y="1353951"/>
                </a:lnTo>
                <a:lnTo>
                  <a:pt x="0" y="1306067"/>
                </a:lnTo>
                <a:close/>
              </a:path>
            </a:pathLst>
          </a:custGeom>
          <a:ln w="19812">
            <a:solidFill>
              <a:srgbClr val="007D3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5359" y="2467709"/>
            <a:ext cx="1298448" cy="12969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63084" y="2545432"/>
            <a:ext cx="1148080" cy="1146175"/>
          </a:xfrm>
          <a:custGeom>
            <a:avLst/>
            <a:gdLst/>
            <a:ahLst/>
            <a:cxnLst/>
            <a:rect l="l" t="t" r="r" b="b"/>
            <a:pathLst>
              <a:path w="1148079" h="1146175">
                <a:moveTo>
                  <a:pt x="1147571" y="0"/>
                </a:moveTo>
                <a:lnTo>
                  <a:pt x="1096972" y="1094"/>
                </a:lnTo>
                <a:lnTo>
                  <a:pt x="1046932" y="4348"/>
                </a:lnTo>
                <a:lnTo>
                  <a:pt x="997495" y="9717"/>
                </a:lnTo>
                <a:lnTo>
                  <a:pt x="948709" y="17154"/>
                </a:lnTo>
                <a:lnTo>
                  <a:pt x="900618" y="26617"/>
                </a:lnTo>
                <a:lnTo>
                  <a:pt x="853267" y="38058"/>
                </a:lnTo>
                <a:lnTo>
                  <a:pt x="806703" y="51435"/>
                </a:lnTo>
                <a:lnTo>
                  <a:pt x="760972" y="66700"/>
                </a:lnTo>
                <a:lnTo>
                  <a:pt x="716117" y="83810"/>
                </a:lnTo>
                <a:lnTo>
                  <a:pt x="672186" y="102720"/>
                </a:lnTo>
                <a:lnTo>
                  <a:pt x="629223" y="123384"/>
                </a:lnTo>
                <a:lnTo>
                  <a:pt x="587275" y="145757"/>
                </a:lnTo>
                <a:lnTo>
                  <a:pt x="546386" y="169795"/>
                </a:lnTo>
                <a:lnTo>
                  <a:pt x="506602" y="195453"/>
                </a:lnTo>
                <a:lnTo>
                  <a:pt x="461390" y="229235"/>
                </a:lnTo>
                <a:lnTo>
                  <a:pt x="167639" y="233934"/>
                </a:lnTo>
                <a:lnTo>
                  <a:pt x="190373" y="515239"/>
                </a:lnTo>
                <a:lnTo>
                  <a:pt x="139191" y="599186"/>
                </a:lnTo>
                <a:lnTo>
                  <a:pt x="116035" y="644028"/>
                </a:lnTo>
                <a:lnTo>
                  <a:pt x="94816" y="689988"/>
                </a:lnTo>
                <a:lnTo>
                  <a:pt x="75589" y="737013"/>
                </a:lnTo>
                <a:lnTo>
                  <a:pt x="58408" y="785049"/>
                </a:lnTo>
                <a:lnTo>
                  <a:pt x="43327" y="834044"/>
                </a:lnTo>
                <a:lnTo>
                  <a:pt x="30401" y="883944"/>
                </a:lnTo>
                <a:lnTo>
                  <a:pt x="19685" y="934697"/>
                </a:lnTo>
                <a:lnTo>
                  <a:pt x="11232" y="986247"/>
                </a:lnTo>
                <a:lnTo>
                  <a:pt x="5097" y="1038543"/>
                </a:lnTo>
                <a:lnTo>
                  <a:pt x="1335" y="1091531"/>
                </a:lnTo>
                <a:lnTo>
                  <a:pt x="0" y="1145159"/>
                </a:lnTo>
                <a:lnTo>
                  <a:pt x="472566" y="1146048"/>
                </a:lnTo>
                <a:lnTo>
                  <a:pt x="475995" y="1078357"/>
                </a:lnTo>
                <a:lnTo>
                  <a:pt x="482631" y="1030263"/>
                </a:lnTo>
                <a:lnTo>
                  <a:pt x="492584" y="983311"/>
                </a:lnTo>
                <a:lnTo>
                  <a:pt x="505732" y="937624"/>
                </a:lnTo>
                <a:lnTo>
                  <a:pt x="521951" y="893325"/>
                </a:lnTo>
                <a:lnTo>
                  <a:pt x="541116" y="850539"/>
                </a:lnTo>
                <a:lnTo>
                  <a:pt x="563105" y="809388"/>
                </a:lnTo>
                <a:lnTo>
                  <a:pt x="587793" y="769996"/>
                </a:lnTo>
                <a:lnTo>
                  <a:pt x="615057" y="732487"/>
                </a:lnTo>
                <a:lnTo>
                  <a:pt x="644773" y="696984"/>
                </a:lnTo>
                <a:lnTo>
                  <a:pt x="676817" y="663612"/>
                </a:lnTo>
                <a:lnTo>
                  <a:pt x="711066" y="632493"/>
                </a:lnTo>
                <a:lnTo>
                  <a:pt x="747395" y="603751"/>
                </a:lnTo>
                <a:lnTo>
                  <a:pt x="785681" y="577510"/>
                </a:lnTo>
                <a:lnTo>
                  <a:pt x="825801" y="553894"/>
                </a:lnTo>
                <a:lnTo>
                  <a:pt x="867629" y="533025"/>
                </a:lnTo>
                <a:lnTo>
                  <a:pt x="911044" y="515028"/>
                </a:lnTo>
                <a:lnTo>
                  <a:pt x="955921" y="500025"/>
                </a:lnTo>
                <a:lnTo>
                  <a:pt x="1002135" y="488142"/>
                </a:lnTo>
                <a:lnTo>
                  <a:pt x="1049565" y="479501"/>
                </a:lnTo>
                <a:lnTo>
                  <a:pt x="1098085" y="474225"/>
                </a:lnTo>
                <a:lnTo>
                  <a:pt x="1147571" y="472440"/>
                </a:lnTo>
                <a:lnTo>
                  <a:pt x="1147571" y="0"/>
                </a:lnTo>
                <a:close/>
              </a:path>
            </a:pathLst>
          </a:custGeom>
          <a:solidFill>
            <a:srgbClr val="4F92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1408" y="2467709"/>
            <a:ext cx="1299971" cy="12999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09132" y="2545432"/>
            <a:ext cx="1149350" cy="114935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0" y="0"/>
                </a:moveTo>
                <a:lnTo>
                  <a:pt x="507" y="472694"/>
                </a:lnTo>
                <a:lnTo>
                  <a:pt x="1142" y="472694"/>
                </a:lnTo>
                <a:lnTo>
                  <a:pt x="49359" y="474389"/>
                </a:lnTo>
                <a:lnTo>
                  <a:pt x="96662" y="479398"/>
                </a:lnTo>
                <a:lnTo>
                  <a:pt x="142937" y="487607"/>
                </a:lnTo>
                <a:lnTo>
                  <a:pt x="188069" y="498901"/>
                </a:lnTo>
                <a:lnTo>
                  <a:pt x="231944" y="513167"/>
                </a:lnTo>
                <a:lnTo>
                  <a:pt x="274448" y="530290"/>
                </a:lnTo>
                <a:lnTo>
                  <a:pt x="315467" y="550156"/>
                </a:lnTo>
                <a:lnTo>
                  <a:pt x="354885" y="572650"/>
                </a:lnTo>
                <a:lnTo>
                  <a:pt x="392589" y="597659"/>
                </a:lnTo>
                <a:lnTo>
                  <a:pt x="428465" y="625068"/>
                </a:lnTo>
                <a:lnTo>
                  <a:pt x="462397" y="654763"/>
                </a:lnTo>
                <a:lnTo>
                  <a:pt x="494272" y="686630"/>
                </a:lnTo>
                <a:lnTo>
                  <a:pt x="523975" y="720554"/>
                </a:lnTo>
                <a:lnTo>
                  <a:pt x="551393" y="756422"/>
                </a:lnTo>
                <a:lnTo>
                  <a:pt x="576409" y="794118"/>
                </a:lnTo>
                <a:lnTo>
                  <a:pt x="598911" y="833529"/>
                </a:lnTo>
                <a:lnTo>
                  <a:pt x="618783" y="874541"/>
                </a:lnTo>
                <a:lnTo>
                  <a:pt x="635912" y="917039"/>
                </a:lnTo>
                <a:lnTo>
                  <a:pt x="650184" y="960909"/>
                </a:lnTo>
                <a:lnTo>
                  <a:pt x="661482" y="1006037"/>
                </a:lnTo>
                <a:lnTo>
                  <a:pt x="669695" y="1052309"/>
                </a:lnTo>
                <a:lnTo>
                  <a:pt x="674706" y="1099610"/>
                </a:lnTo>
                <a:lnTo>
                  <a:pt x="676401" y="1147826"/>
                </a:lnTo>
                <a:lnTo>
                  <a:pt x="676401" y="1148588"/>
                </a:lnTo>
                <a:lnTo>
                  <a:pt x="1149095" y="1149096"/>
                </a:lnTo>
                <a:lnTo>
                  <a:pt x="1147992" y="1097272"/>
                </a:lnTo>
                <a:lnTo>
                  <a:pt x="1144564" y="1045760"/>
                </a:lnTo>
                <a:lnTo>
                  <a:pt x="1138841" y="994628"/>
                </a:lnTo>
                <a:lnTo>
                  <a:pt x="1130854" y="943949"/>
                </a:lnTo>
                <a:lnTo>
                  <a:pt x="1120633" y="893793"/>
                </a:lnTo>
                <a:lnTo>
                  <a:pt x="1108209" y="844231"/>
                </a:lnTo>
                <a:lnTo>
                  <a:pt x="1093611" y="795335"/>
                </a:lnTo>
                <a:lnTo>
                  <a:pt x="1076870" y="747175"/>
                </a:lnTo>
                <a:lnTo>
                  <a:pt x="1058017" y="699822"/>
                </a:lnTo>
                <a:lnTo>
                  <a:pt x="1037082" y="653347"/>
                </a:lnTo>
                <a:lnTo>
                  <a:pt x="1014094" y="607822"/>
                </a:lnTo>
                <a:lnTo>
                  <a:pt x="957961" y="513842"/>
                </a:lnTo>
                <a:lnTo>
                  <a:pt x="978153" y="238379"/>
                </a:lnTo>
                <a:lnTo>
                  <a:pt x="695960" y="235839"/>
                </a:lnTo>
                <a:lnTo>
                  <a:pt x="637793" y="192659"/>
                </a:lnTo>
                <a:lnTo>
                  <a:pt x="593939" y="164862"/>
                </a:lnTo>
                <a:lnTo>
                  <a:pt x="548942" y="139113"/>
                </a:lnTo>
                <a:lnTo>
                  <a:pt x="502878" y="115442"/>
                </a:lnTo>
                <a:lnTo>
                  <a:pt x="455821" y="93881"/>
                </a:lnTo>
                <a:lnTo>
                  <a:pt x="407846" y="74462"/>
                </a:lnTo>
                <a:lnTo>
                  <a:pt x="359028" y="57216"/>
                </a:lnTo>
                <a:lnTo>
                  <a:pt x="309443" y="42176"/>
                </a:lnTo>
                <a:lnTo>
                  <a:pt x="259164" y="29371"/>
                </a:lnTo>
                <a:lnTo>
                  <a:pt x="208268" y="18835"/>
                </a:lnTo>
                <a:lnTo>
                  <a:pt x="156828" y="10598"/>
                </a:lnTo>
                <a:lnTo>
                  <a:pt x="104920" y="4692"/>
                </a:lnTo>
                <a:lnTo>
                  <a:pt x="52619" y="1149"/>
                </a:lnTo>
                <a:lnTo>
                  <a:pt x="0" y="0"/>
                </a:lnTo>
                <a:close/>
              </a:path>
            </a:pathLst>
          </a:custGeom>
          <a:solidFill>
            <a:srgbClr val="AFC1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34455" y="3613756"/>
            <a:ext cx="1296924" cy="12999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2179" y="3691480"/>
            <a:ext cx="1146175" cy="1149350"/>
          </a:xfrm>
          <a:custGeom>
            <a:avLst/>
            <a:gdLst/>
            <a:ahLst/>
            <a:cxnLst/>
            <a:rect l="l" t="t" r="r" b="b"/>
            <a:pathLst>
              <a:path w="1146175" h="1149350">
                <a:moveTo>
                  <a:pt x="1146048" y="0"/>
                </a:moveTo>
                <a:lnTo>
                  <a:pt x="673735" y="507"/>
                </a:lnTo>
                <a:lnTo>
                  <a:pt x="673735" y="1269"/>
                </a:lnTo>
                <a:lnTo>
                  <a:pt x="671949" y="50774"/>
                </a:lnTo>
                <a:lnTo>
                  <a:pt x="666673" y="99309"/>
                </a:lnTo>
                <a:lnTo>
                  <a:pt x="658032" y="146753"/>
                </a:lnTo>
                <a:lnTo>
                  <a:pt x="646149" y="192980"/>
                </a:lnTo>
                <a:lnTo>
                  <a:pt x="631148" y="237868"/>
                </a:lnTo>
                <a:lnTo>
                  <a:pt x="613152" y="281292"/>
                </a:lnTo>
                <a:lnTo>
                  <a:pt x="592285" y="323130"/>
                </a:lnTo>
                <a:lnTo>
                  <a:pt x="568671" y="363257"/>
                </a:lnTo>
                <a:lnTo>
                  <a:pt x="542433" y="401549"/>
                </a:lnTo>
                <a:lnTo>
                  <a:pt x="513695" y="437884"/>
                </a:lnTo>
                <a:lnTo>
                  <a:pt x="482580" y="472137"/>
                </a:lnTo>
                <a:lnTo>
                  <a:pt x="449213" y="504185"/>
                </a:lnTo>
                <a:lnTo>
                  <a:pt x="413717" y="533904"/>
                </a:lnTo>
                <a:lnTo>
                  <a:pt x="376216" y="561170"/>
                </a:lnTo>
                <a:lnTo>
                  <a:pt x="336833" y="585860"/>
                </a:lnTo>
                <a:lnTo>
                  <a:pt x="295692" y="607850"/>
                </a:lnTo>
                <a:lnTo>
                  <a:pt x="252916" y="627017"/>
                </a:lnTo>
                <a:lnTo>
                  <a:pt x="208630" y="643236"/>
                </a:lnTo>
                <a:lnTo>
                  <a:pt x="162957" y="656384"/>
                </a:lnTo>
                <a:lnTo>
                  <a:pt x="116021" y="666337"/>
                </a:lnTo>
                <a:lnTo>
                  <a:pt x="67945" y="672972"/>
                </a:lnTo>
                <a:lnTo>
                  <a:pt x="0" y="676401"/>
                </a:lnTo>
                <a:lnTo>
                  <a:pt x="762" y="1149095"/>
                </a:lnTo>
                <a:lnTo>
                  <a:pt x="51384" y="1147917"/>
                </a:lnTo>
                <a:lnTo>
                  <a:pt x="101441" y="1144576"/>
                </a:lnTo>
                <a:lnTo>
                  <a:pt x="150887" y="1139117"/>
                </a:lnTo>
                <a:lnTo>
                  <a:pt x="199677" y="1131586"/>
                </a:lnTo>
                <a:lnTo>
                  <a:pt x="247766" y="1122027"/>
                </a:lnTo>
                <a:lnTo>
                  <a:pt x="295109" y="1110487"/>
                </a:lnTo>
                <a:lnTo>
                  <a:pt x="341661" y="1097010"/>
                </a:lnTo>
                <a:lnTo>
                  <a:pt x="387378" y="1081641"/>
                </a:lnTo>
                <a:lnTo>
                  <a:pt x="432213" y="1064426"/>
                </a:lnTo>
                <a:lnTo>
                  <a:pt x="476123" y="1045411"/>
                </a:lnTo>
                <a:lnTo>
                  <a:pt x="519062" y="1024640"/>
                </a:lnTo>
                <a:lnTo>
                  <a:pt x="560985" y="1002158"/>
                </a:lnTo>
                <a:lnTo>
                  <a:pt x="601847" y="978012"/>
                </a:lnTo>
                <a:lnTo>
                  <a:pt x="641603" y="952245"/>
                </a:lnTo>
                <a:lnTo>
                  <a:pt x="694690" y="912367"/>
                </a:lnTo>
                <a:lnTo>
                  <a:pt x="977138" y="911605"/>
                </a:lnTo>
                <a:lnTo>
                  <a:pt x="958215" y="629919"/>
                </a:lnTo>
                <a:lnTo>
                  <a:pt x="1008252" y="547115"/>
                </a:lnTo>
                <a:lnTo>
                  <a:pt x="1031333" y="502167"/>
                </a:lnTo>
                <a:lnTo>
                  <a:pt x="1052465" y="456095"/>
                </a:lnTo>
                <a:lnTo>
                  <a:pt x="1071593" y="408956"/>
                </a:lnTo>
                <a:lnTo>
                  <a:pt x="1088665" y="360804"/>
                </a:lnTo>
                <a:lnTo>
                  <a:pt x="1103625" y="311694"/>
                </a:lnTo>
                <a:lnTo>
                  <a:pt x="1116421" y="261682"/>
                </a:lnTo>
                <a:lnTo>
                  <a:pt x="1126998" y="210821"/>
                </a:lnTo>
                <a:lnTo>
                  <a:pt x="1135304" y="159168"/>
                </a:lnTo>
                <a:lnTo>
                  <a:pt x="1141283" y="106776"/>
                </a:lnTo>
                <a:lnTo>
                  <a:pt x="1144882" y="53702"/>
                </a:lnTo>
                <a:lnTo>
                  <a:pt x="1146048" y="0"/>
                </a:lnTo>
                <a:close/>
              </a:path>
            </a:pathLst>
          </a:custGeom>
          <a:solidFill>
            <a:srgbClr val="FD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5359" y="3615280"/>
            <a:ext cx="1301496" cy="12984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63084" y="3693005"/>
            <a:ext cx="1150620" cy="1148080"/>
          </a:xfrm>
          <a:custGeom>
            <a:avLst/>
            <a:gdLst/>
            <a:ahLst/>
            <a:cxnLst/>
            <a:rect l="l" t="t" r="r" b="b"/>
            <a:pathLst>
              <a:path w="1150620" h="1148079">
                <a:moveTo>
                  <a:pt x="1150172" y="939292"/>
                </a:moveTo>
                <a:lnTo>
                  <a:pt x="490219" y="939292"/>
                </a:lnTo>
                <a:lnTo>
                  <a:pt x="512444" y="955675"/>
                </a:lnTo>
                <a:lnTo>
                  <a:pt x="553178" y="981522"/>
                </a:lnTo>
                <a:lnTo>
                  <a:pt x="594895" y="1005600"/>
                </a:lnTo>
                <a:lnTo>
                  <a:pt x="637535" y="1027883"/>
                </a:lnTo>
                <a:lnTo>
                  <a:pt x="681040" y="1048347"/>
                </a:lnTo>
                <a:lnTo>
                  <a:pt x="725350" y="1066968"/>
                </a:lnTo>
                <a:lnTo>
                  <a:pt x="770406" y="1083720"/>
                </a:lnTo>
                <a:lnTo>
                  <a:pt x="816149" y="1098581"/>
                </a:lnTo>
                <a:lnTo>
                  <a:pt x="862520" y="1111525"/>
                </a:lnTo>
                <a:lnTo>
                  <a:pt x="909460" y="1122528"/>
                </a:lnTo>
                <a:lnTo>
                  <a:pt x="956909" y="1131566"/>
                </a:lnTo>
                <a:lnTo>
                  <a:pt x="1004809" y="1138613"/>
                </a:lnTo>
                <a:lnTo>
                  <a:pt x="1053100" y="1143646"/>
                </a:lnTo>
                <a:lnTo>
                  <a:pt x="1101723" y="1146641"/>
                </a:lnTo>
                <a:lnTo>
                  <a:pt x="1150619" y="1147572"/>
                </a:lnTo>
                <a:lnTo>
                  <a:pt x="1150172" y="939292"/>
                </a:lnTo>
                <a:close/>
              </a:path>
              <a:path w="1150620" h="1148079">
                <a:moveTo>
                  <a:pt x="472820" y="0"/>
                </a:moveTo>
                <a:lnTo>
                  <a:pt x="0" y="0"/>
                </a:lnTo>
                <a:lnTo>
                  <a:pt x="1205" y="52615"/>
                </a:lnTo>
                <a:lnTo>
                  <a:pt x="4801" y="104904"/>
                </a:lnTo>
                <a:lnTo>
                  <a:pt x="10758" y="156792"/>
                </a:lnTo>
                <a:lnTo>
                  <a:pt x="19044" y="208207"/>
                </a:lnTo>
                <a:lnTo>
                  <a:pt x="29629" y="259073"/>
                </a:lnTo>
                <a:lnTo>
                  <a:pt x="42484" y="309318"/>
                </a:lnTo>
                <a:lnTo>
                  <a:pt x="57576" y="358867"/>
                </a:lnTo>
                <a:lnTo>
                  <a:pt x="74876" y="407646"/>
                </a:lnTo>
                <a:lnTo>
                  <a:pt x="94352" y="455582"/>
                </a:lnTo>
                <a:lnTo>
                  <a:pt x="115976" y="502600"/>
                </a:lnTo>
                <a:lnTo>
                  <a:pt x="139715" y="548628"/>
                </a:lnTo>
                <a:lnTo>
                  <a:pt x="165540" y="593590"/>
                </a:lnTo>
                <a:lnTo>
                  <a:pt x="193420" y="637413"/>
                </a:lnTo>
                <a:lnTo>
                  <a:pt x="209168" y="658749"/>
                </a:lnTo>
                <a:lnTo>
                  <a:pt x="201167" y="949960"/>
                </a:lnTo>
                <a:lnTo>
                  <a:pt x="490219" y="939292"/>
                </a:lnTo>
                <a:lnTo>
                  <a:pt x="1150172" y="939292"/>
                </a:lnTo>
                <a:lnTo>
                  <a:pt x="1149604" y="675132"/>
                </a:lnTo>
                <a:lnTo>
                  <a:pt x="1148079" y="675132"/>
                </a:lnTo>
                <a:lnTo>
                  <a:pt x="1099848" y="673436"/>
                </a:lnTo>
                <a:lnTo>
                  <a:pt x="1052532" y="668427"/>
                </a:lnTo>
                <a:lnTo>
                  <a:pt x="1006248" y="660219"/>
                </a:lnTo>
                <a:lnTo>
                  <a:pt x="961108" y="648924"/>
                </a:lnTo>
                <a:lnTo>
                  <a:pt x="917227" y="634659"/>
                </a:lnTo>
                <a:lnTo>
                  <a:pt x="874719" y="617537"/>
                </a:lnTo>
                <a:lnTo>
                  <a:pt x="833699" y="597673"/>
                </a:lnTo>
                <a:lnTo>
                  <a:pt x="794280" y="575180"/>
                </a:lnTo>
                <a:lnTo>
                  <a:pt x="756577" y="550173"/>
                </a:lnTo>
                <a:lnTo>
                  <a:pt x="720704" y="522767"/>
                </a:lnTo>
                <a:lnTo>
                  <a:pt x="686775" y="493075"/>
                </a:lnTo>
                <a:lnTo>
                  <a:pt x="654904" y="461213"/>
                </a:lnTo>
                <a:lnTo>
                  <a:pt x="625206" y="427294"/>
                </a:lnTo>
                <a:lnTo>
                  <a:pt x="597794" y="391432"/>
                </a:lnTo>
                <a:lnTo>
                  <a:pt x="572783" y="353742"/>
                </a:lnTo>
                <a:lnTo>
                  <a:pt x="550287" y="314338"/>
                </a:lnTo>
                <a:lnTo>
                  <a:pt x="530419" y="273335"/>
                </a:lnTo>
                <a:lnTo>
                  <a:pt x="513295" y="230847"/>
                </a:lnTo>
                <a:lnTo>
                  <a:pt x="499029" y="186987"/>
                </a:lnTo>
                <a:lnTo>
                  <a:pt x="487734" y="141871"/>
                </a:lnTo>
                <a:lnTo>
                  <a:pt x="479525" y="95613"/>
                </a:lnTo>
                <a:lnTo>
                  <a:pt x="474516" y="48327"/>
                </a:lnTo>
                <a:lnTo>
                  <a:pt x="472820" y="0"/>
                </a:lnTo>
                <a:close/>
              </a:path>
              <a:path w="1150620" h="1148079">
                <a:moveTo>
                  <a:pt x="1149603" y="675005"/>
                </a:moveTo>
                <a:lnTo>
                  <a:pt x="1148079" y="675132"/>
                </a:lnTo>
                <a:lnTo>
                  <a:pt x="1149604" y="675132"/>
                </a:lnTo>
                <a:lnTo>
                  <a:pt x="1149603" y="675005"/>
                </a:lnTo>
                <a:close/>
              </a:path>
            </a:pathLst>
          </a:custGeom>
          <a:solidFill>
            <a:srgbClr val="E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44667" y="3045304"/>
            <a:ext cx="1328928" cy="1328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91555" y="3485703"/>
            <a:ext cx="833640" cy="5121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04103" y="3084929"/>
            <a:ext cx="1214627" cy="12161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16651" y="3550510"/>
            <a:ext cx="591820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Implementasi</a:t>
            </a:r>
            <a:endParaRPr sz="8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15"/>
              </a:spcBef>
            </a:pPr>
            <a:r>
              <a:rPr sz="1050" b="1" spc="-5" dirty="0">
                <a:latin typeface="Calibri"/>
                <a:cs typeface="Calibri"/>
              </a:rPr>
              <a:t>TPB/SDGs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14315" y="2473804"/>
            <a:ext cx="1087374" cy="11178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55666" y="2670654"/>
            <a:ext cx="735711" cy="742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45964" y="2731360"/>
            <a:ext cx="863346" cy="8816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7950" y="2884141"/>
            <a:ext cx="529844" cy="5511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5059" y="2557625"/>
            <a:ext cx="1005078" cy="103555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70065" y="2716629"/>
            <a:ext cx="638937" cy="6667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3347" y="2844137"/>
            <a:ext cx="675894" cy="6865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95211" y="2987392"/>
            <a:ext cx="337185" cy="360680"/>
          </a:xfrm>
          <a:custGeom>
            <a:avLst/>
            <a:gdLst/>
            <a:ahLst/>
            <a:cxnLst/>
            <a:rect l="l" t="t" r="r" b="b"/>
            <a:pathLst>
              <a:path w="337184" h="360679">
                <a:moveTo>
                  <a:pt x="293496" y="297179"/>
                </a:moveTo>
                <a:lnTo>
                  <a:pt x="274065" y="297179"/>
                </a:lnTo>
                <a:lnTo>
                  <a:pt x="278257" y="302259"/>
                </a:lnTo>
                <a:lnTo>
                  <a:pt x="279654" y="303529"/>
                </a:lnTo>
                <a:lnTo>
                  <a:pt x="280669" y="304800"/>
                </a:lnTo>
                <a:lnTo>
                  <a:pt x="281939" y="308609"/>
                </a:lnTo>
                <a:lnTo>
                  <a:pt x="282066" y="313689"/>
                </a:lnTo>
                <a:lnTo>
                  <a:pt x="280923" y="317500"/>
                </a:lnTo>
                <a:lnTo>
                  <a:pt x="280288" y="318769"/>
                </a:lnTo>
                <a:lnTo>
                  <a:pt x="278384" y="323850"/>
                </a:lnTo>
                <a:lnTo>
                  <a:pt x="268605" y="345439"/>
                </a:lnTo>
                <a:lnTo>
                  <a:pt x="268096" y="345439"/>
                </a:lnTo>
                <a:lnTo>
                  <a:pt x="268096" y="347979"/>
                </a:lnTo>
                <a:lnTo>
                  <a:pt x="268605" y="349250"/>
                </a:lnTo>
                <a:lnTo>
                  <a:pt x="269239" y="349250"/>
                </a:lnTo>
                <a:lnTo>
                  <a:pt x="270763" y="351789"/>
                </a:lnTo>
                <a:lnTo>
                  <a:pt x="271907" y="353059"/>
                </a:lnTo>
                <a:lnTo>
                  <a:pt x="274955" y="356869"/>
                </a:lnTo>
                <a:lnTo>
                  <a:pt x="277367" y="358139"/>
                </a:lnTo>
                <a:lnTo>
                  <a:pt x="278511" y="359409"/>
                </a:lnTo>
                <a:lnTo>
                  <a:pt x="279399" y="360679"/>
                </a:lnTo>
                <a:lnTo>
                  <a:pt x="283210" y="360679"/>
                </a:lnTo>
                <a:lnTo>
                  <a:pt x="283717" y="359409"/>
                </a:lnTo>
                <a:lnTo>
                  <a:pt x="284098" y="358139"/>
                </a:lnTo>
                <a:lnTo>
                  <a:pt x="284607" y="358139"/>
                </a:lnTo>
                <a:lnTo>
                  <a:pt x="285241" y="356869"/>
                </a:lnTo>
                <a:lnTo>
                  <a:pt x="286131" y="354329"/>
                </a:lnTo>
                <a:lnTo>
                  <a:pt x="294386" y="335279"/>
                </a:lnTo>
                <a:lnTo>
                  <a:pt x="295402" y="334009"/>
                </a:lnTo>
                <a:lnTo>
                  <a:pt x="296163" y="331469"/>
                </a:lnTo>
                <a:lnTo>
                  <a:pt x="296798" y="328929"/>
                </a:lnTo>
                <a:lnTo>
                  <a:pt x="297434" y="327659"/>
                </a:lnTo>
                <a:lnTo>
                  <a:pt x="298449" y="322579"/>
                </a:lnTo>
                <a:lnTo>
                  <a:pt x="298322" y="318769"/>
                </a:lnTo>
                <a:lnTo>
                  <a:pt x="298195" y="317500"/>
                </a:lnTo>
                <a:lnTo>
                  <a:pt x="297814" y="316229"/>
                </a:lnTo>
                <a:lnTo>
                  <a:pt x="297434" y="313689"/>
                </a:lnTo>
                <a:lnTo>
                  <a:pt x="324929" y="313689"/>
                </a:lnTo>
                <a:lnTo>
                  <a:pt x="326136" y="312419"/>
                </a:lnTo>
                <a:lnTo>
                  <a:pt x="331215" y="307339"/>
                </a:lnTo>
                <a:lnTo>
                  <a:pt x="333247" y="304800"/>
                </a:lnTo>
                <a:lnTo>
                  <a:pt x="335343" y="300989"/>
                </a:lnTo>
                <a:lnTo>
                  <a:pt x="301116" y="300989"/>
                </a:lnTo>
                <a:lnTo>
                  <a:pt x="299212" y="299719"/>
                </a:lnTo>
                <a:lnTo>
                  <a:pt x="297307" y="299719"/>
                </a:lnTo>
                <a:lnTo>
                  <a:pt x="293496" y="297179"/>
                </a:lnTo>
                <a:close/>
              </a:path>
              <a:path w="337184" h="360679">
                <a:moveTo>
                  <a:pt x="303530" y="246379"/>
                </a:moveTo>
                <a:lnTo>
                  <a:pt x="299085" y="246379"/>
                </a:lnTo>
                <a:lnTo>
                  <a:pt x="297561" y="248919"/>
                </a:lnTo>
                <a:lnTo>
                  <a:pt x="233934" y="308609"/>
                </a:lnTo>
                <a:lnTo>
                  <a:pt x="233426" y="308609"/>
                </a:lnTo>
                <a:lnTo>
                  <a:pt x="233298" y="309879"/>
                </a:lnTo>
                <a:lnTo>
                  <a:pt x="233298" y="311150"/>
                </a:lnTo>
                <a:lnTo>
                  <a:pt x="233680" y="311150"/>
                </a:lnTo>
                <a:lnTo>
                  <a:pt x="233934" y="312419"/>
                </a:lnTo>
                <a:lnTo>
                  <a:pt x="234568" y="312419"/>
                </a:lnTo>
                <a:lnTo>
                  <a:pt x="236092" y="314959"/>
                </a:lnTo>
                <a:lnTo>
                  <a:pt x="237109" y="316229"/>
                </a:lnTo>
                <a:lnTo>
                  <a:pt x="239648" y="318769"/>
                </a:lnTo>
                <a:lnTo>
                  <a:pt x="240791" y="320039"/>
                </a:lnTo>
                <a:lnTo>
                  <a:pt x="241808" y="321309"/>
                </a:lnTo>
                <a:lnTo>
                  <a:pt x="242823" y="321309"/>
                </a:lnTo>
                <a:lnTo>
                  <a:pt x="243586" y="322579"/>
                </a:lnTo>
                <a:lnTo>
                  <a:pt x="247395" y="322579"/>
                </a:lnTo>
                <a:lnTo>
                  <a:pt x="274065" y="297179"/>
                </a:lnTo>
                <a:lnTo>
                  <a:pt x="293496" y="297179"/>
                </a:lnTo>
                <a:lnTo>
                  <a:pt x="284734" y="287019"/>
                </a:lnTo>
                <a:lnTo>
                  <a:pt x="304545" y="267969"/>
                </a:lnTo>
                <a:lnTo>
                  <a:pt x="324675" y="267969"/>
                </a:lnTo>
                <a:lnTo>
                  <a:pt x="323088" y="266700"/>
                </a:lnTo>
                <a:lnTo>
                  <a:pt x="305942" y="248919"/>
                </a:lnTo>
                <a:lnTo>
                  <a:pt x="304927" y="247650"/>
                </a:lnTo>
                <a:lnTo>
                  <a:pt x="303530" y="246379"/>
                </a:lnTo>
                <a:close/>
              </a:path>
              <a:path w="337184" h="360679">
                <a:moveTo>
                  <a:pt x="316103" y="317500"/>
                </a:moveTo>
                <a:lnTo>
                  <a:pt x="308229" y="317500"/>
                </a:lnTo>
                <a:lnTo>
                  <a:pt x="310895" y="318769"/>
                </a:lnTo>
                <a:lnTo>
                  <a:pt x="316103" y="317500"/>
                </a:lnTo>
                <a:close/>
              </a:path>
              <a:path w="337184" h="360679">
                <a:moveTo>
                  <a:pt x="324929" y="313689"/>
                </a:moveTo>
                <a:lnTo>
                  <a:pt x="297434" y="313689"/>
                </a:lnTo>
                <a:lnTo>
                  <a:pt x="300101" y="316229"/>
                </a:lnTo>
                <a:lnTo>
                  <a:pt x="302767" y="316229"/>
                </a:lnTo>
                <a:lnTo>
                  <a:pt x="305562" y="317500"/>
                </a:lnTo>
                <a:lnTo>
                  <a:pt x="318642" y="317500"/>
                </a:lnTo>
                <a:lnTo>
                  <a:pt x="323722" y="314959"/>
                </a:lnTo>
                <a:lnTo>
                  <a:pt x="324929" y="313689"/>
                </a:lnTo>
                <a:close/>
              </a:path>
              <a:path w="337184" h="360679">
                <a:moveTo>
                  <a:pt x="324675" y="267969"/>
                </a:moveTo>
                <a:lnTo>
                  <a:pt x="304545" y="267969"/>
                </a:lnTo>
                <a:lnTo>
                  <a:pt x="310641" y="275589"/>
                </a:lnTo>
                <a:lnTo>
                  <a:pt x="312165" y="276859"/>
                </a:lnTo>
                <a:lnTo>
                  <a:pt x="313309" y="278129"/>
                </a:lnTo>
                <a:lnTo>
                  <a:pt x="314833" y="279400"/>
                </a:lnTo>
                <a:lnTo>
                  <a:pt x="315467" y="280669"/>
                </a:lnTo>
                <a:lnTo>
                  <a:pt x="315976" y="281939"/>
                </a:lnTo>
                <a:lnTo>
                  <a:pt x="317499" y="284479"/>
                </a:lnTo>
                <a:lnTo>
                  <a:pt x="318008" y="287019"/>
                </a:lnTo>
                <a:lnTo>
                  <a:pt x="317372" y="289559"/>
                </a:lnTo>
                <a:lnTo>
                  <a:pt x="316864" y="292100"/>
                </a:lnTo>
                <a:lnTo>
                  <a:pt x="315340" y="294639"/>
                </a:lnTo>
                <a:lnTo>
                  <a:pt x="313055" y="297179"/>
                </a:lnTo>
                <a:lnTo>
                  <a:pt x="310007" y="299719"/>
                </a:lnTo>
                <a:lnTo>
                  <a:pt x="308229" y="299719"/>
                </a:lnTo>
                <a:lnTo>
                  <a:pt x="306578" y="300989"/>
                </a:lnTo>
                <a:lnTo>
                  <a:pt x="335343" y="300989"/>
                </a:lnTo>
                <a:lnTo>
                  <a:pt x="336041" y="299719"/>
                </a:lnTo>
                <a:lnTo>
                  <a:pt x="336677" y="295909"/>
                </a:lnTo>
                <a:lnTo>
                  <a:pt x="336931" y="290829"/>
                </a:lnTo>
                <a:lnTo>
                  <a:pt x="336422" y="287019"/>
                </a:lnTo>
                <a:lnTo>
                  <a:pt x="335153" y="284479"/>
                </a:lnTo>
                <a:lnTo>
                  <a:pt x="334010" y="280669"/>
                </a:lnTo>
                <a:lnTo>
                  <a:pt x="332359" y="278129"/>
                </a:lnTo>
                <a:lnTo>
                  <a:pt x="329311" y="273050"/>
                </a:lnTo>
                <a:lnTo>
                  <a:pt x="326263" y="269239"/>
                </a:lnTo>
                <a:lnTo>
                  <a:pt x="324675" y="267969"/>
                </a:lnTo>
                <a:close/>
              </a:path>
              <a:path w="337184" h="360679">
                <a:moveTo>
                  <a:pt x="216471" y="240029"/>
                </a:moveTo>
                <a:lnTo>
                  <a:pt x="195580" y="240029"/>
                </a:lnTo>
                <a:lnTo>
                  <a:pt x="220344" y="265429"/>
                </a:lnTo>
                <a:lnTo>
                  <a:pt x="210819" y="284479"/>
                </a:lnTo>
                <a:lnTo>
                  <a:pt x="210185" y="284479"/>
                </a:lnTo>
                <a:lnTo>
                  <a:pt x="210185" y="287019"/>
                </a:lnTo>
                <a:lnTo>
                  <a:pt x="210565" y="287019"/>
                </a:lnTo>
                <a:lnTo>
                  <a:pt x="210946" y="288289"/>
                </a:lnTo>
                <a:lnTo>
                  <a:pt x="211582" y="289559"/>
                </a:lnTo>
                <a:lnTo>
                  <a:pt x="212470" y="289559"/>
                </a:lnTo>
                <a:lnTo>
                  <a:pt x="213360" y="290829"/>
                </a:lnTo>
                <a:lnTo>
                  <a:pt x="214757" y="292100"/>
                </a:lnTo>
                <a:lnTo>
                  <a:pt x="218059" y="295909"/>
                </a:lnTo>
                <a:lnTo>
                  <a:pt x="219456" y="297179"/>
                </a:lnTo>
                <a:lnTo>
                  <a:pt x="221614" y="299719"/>
                </a:lnTo>
                <a:lnTo>
                  <a:pt x="224662" y="299719"/>
                </a:lnTo>
                <a:lnTo>
                  <a:pt x="225297" y="298450"/>
                </a:lnTo>
                <a:lnTo>
                  <a:pt x="225933" y="298450"/>
                </a:lnTo>
                <a:lnTo>
                  <a:pt x="226694" y="297179"/>
                </a:lnTo>
                <a:lnTo>
                  <a:pt x="227584" y="294639"/>
                </a:lnTo>
                <a:lnTo>
                  <a:pt x="249403" y="252729"/>
                </a:lnTo>
                <a:lnTo>
                  <a:pt x="228218" y="252729"/>
                </a:lnTo>
                <a:lnTo>
                  <a:pt x="216471" y="240029"/>
                </a:lnTo>
                <a:close/>
              </a:path>
              <a:path w="337184" h="360679">
                <a:moveTo>
                  <a:pt x="269239" y="214629"/>
                </a:moveTo>
                <a:lnTo>
                  <a:pt x="248665" y="214629"/>
                </a:lnTo>
                <a:lnTo>
                  <a:pt x="228218" y="252729"/>
                </a:lnTo>
                <a:lnTo>
                  <a:pt x="249403" y="252729"/>
                </a:lnTo>
                <a:lnTo>
                  <a:pt x="269239" y="214629"/>
                </a:lnTo>
                <a:close/>
              </a:path>
              <a:path w="337184" h="360679">
                <a:moveTo>
                  <a:pt x="254508" y="194309"/>
                </a:moveTo>
                <a:lnTo>
                  <a:pt x="251713" y="194309"/>
                </a:lnTo>
                <a:lnTo>
                  <a:pt x="250952" y="195579"/>
                </a:lnTo>
                <a:lnTo>
                  <a:pt x="168402" y="232409"/>
                </a:lnTo>
                <a:lnTo>
                  <a:pt x="166751" y="232409"/>
                </a:lnTo>
                <a:lnTo>
                  <a:pt x="165481" y="233679"/>
                </a:lnTo>
                <a:lnTo>
                  <a:pt x="164718" y="233679"/>
                </a:lnTo>
                <a:lnTo>
                  <a:pt x="163830" y="234950"/>
                </a:lnTo>
                <a:lnTo>
                  <a:pt x="163321" y="234950"/>
                </a:lnTo>
                <a:lnTo>
                  <a:pt x="163194" y="237489"/>
                </a:lnTo>
                <a:lnTo>
                  <a:pt x="163576" y="237489"/>
                </a:lnTo>
                <a:lnTo>
                  <a:pt x="165099" y="240029"/>
                </a:lnTo>
                <a:lnTo>
                  <a:pt x="166242" y="241300"/>
                </a:lnTo>
                <a:lnTo>
                  <a:pt x="167893" y="242569"/>
                </a:lnTo>
                <a:lnTo>
                  <a:pt x="169290" y="245109"/>
                </a:lnTo>
                <a:lnTo>
                  <a:pt x="170561" y="245109"/>
                </a:lnTo>
                <a:lnTo>
                  <a:pt x="171449" y="246379"/>
                </a:lnTo>
                <a:lnTo>
                  <a:pt x="172465" y="247650"/>
                </a:lnTo>
                <a:lnTo>
                  <a:pt x="173355" y="247650"/>
                </a:lnTo>
                <a:lnTo>
                  <a:pt x="173989" y="248919"/>
                </a:lnTo>
                <a:lnTo>
                  <a:pt x="176403" y="248919"/>
                </a:lnTo>
                <a:lnTo>
                  <a:pt x="177672" y="247650"/>
                </a:lnTo>
                <a:lnTo>
                  <a:pt x="195580" y="240029"/>
                </a:lnTo>
                <a:lnTo>
                  <a:pt x="216471" y="240029"/>
                </a:lnTo>
                <a:lnTo>
                  <a:pt x="209422" y="232409"/>
                </a:lnTo>
                <a:lnTo>
                  <a:pt x="248538" y="214629"/>
                </a:lnTo>
                <a:lnTo>
                  <a:pt x="269239" y="214629"/>
                </a:lnTo>
                <a:lnTo>
                  <a:pt x="269747" y="213359"/>
                </a:lnTo>
                <a:lnTo>
                  <a:pt x="270002" y="213359"/>
                </a:lnTo>
                <a:lnTo>
                  <a:pt x="270256" y="212089"/>
                </a:lnTo>
                <a:lnTo>
                  <a:pt x="270002" y="210819"/>
                </a:lnTo>
                <a:lnTo>
                  <a:pt x="269620" y="209550"/>
                </a:lnTo>
                <a:lnTo>
                  <a:pt x="269113" y="209550"/>
                </a:lnTo>
                <a:lnTo>
                  <a:pt x="268351" y="208279"/>
                </a:lnTo>
                <a:lnTo>
                  <a:pt x="266064" y="205739"/>
                </a:lnTo>
                <a:lnTo>
                  <a:pt x="260731" y="199389"/>
                </a:lnTo>
                <a:lnTo>
                  <a:pt x="258190" y="196850"/>
                </a:lnTo>
                <a:lnTo>
                  <a:pt x="256159" y="195579"/>
                </a:lnTo>
                <a:lnTo>
                  <a:pt x="255269" y="195579"/>
                </a:lnTo>
                <a:lnTo>
                  <a:pt x="254508" y="194309"/>
                </a:lnTo>
                <a:close/>
              </a:path>
              <a:path w="337184" h="360679">
                <a:moveTo>
                  <a:pt x="161543" y="229869"/>
                </a:moveTo>
                <a:lnTo>
                  <a:pt x="156210" y="229869"/>
                </a:lnTo>
                <a:lnTo>
                  <a:pt x="157098" y="231139"/>
                </a:lnTo>
                <a:lnTo>
                  <a:pt x="161289" y="231139"/>
                </a:lnTo>
                <a:lnTo>
                  <a:pt x="161543" y="229869"/>
                </a:lnTo>
                <a:close/>
              </a:path>
              <a:path w="337184" h="360679">
                <a:moveTo>
                  <a:pt x="225297" y="162559"/>
                </a:moveTo>
                <a:lnTo>
                  <a:pt x="159258" y="162559"/>
                </a:lnTo>
                <a:lnTo>
                  <a:pt x="146049" y="214629"/>
                </a:lnTo>
                <a:lnTo>
                  <a:pt x="145795" y="215900"/>
                </a:lnTo>
                <a:lnTo>
                  <a:pt x="145795" y="218439"/>
                </a:lnTo>
                <a:lnTo>
                  <a:pt x="146304" y="219709"/>
                </a:lnTo>
                <a:lnTo>
                  <a:pt x="147828" y="220979"/>
                </a:lnTo>
                <a:lnTo>
                  <a:pt x="149352" y="223519"/>
                </a:lnTo>
                <a:lnTo>
                  <a:pt x="151511" y="226059"/>
                </a:lnTo>
                <a:lnTo>
                  <a:pt x="154178" y="228600"/>
                </a:lnTo>
                <a:lnTo>
                  <a:pt x="155193" y="229869"/>
                </a:lnTo>
                <a:lnTo>
                  <a:pt x="161924" y="229869"/>
                </a:lnTo>
                <a:lnTo>
                  <a:pt x="162306" y="228600"/>
                </a:lnTo>
                <a:lnTo>
                  <a:pt x="162813" y="227329"/>
                </a:lnTo>
                <a:lnTo>
                  <a:pt x="163576" y="224789"/>
                </a:lnTo>
                <a:lnTo>
                  <a:pt x="175387" y="173989"/>
                </a:lnTo>
                <a:lnTo>
                  <a:pt x="218693" y="170179"/>
                </a:lnTo>
                <a:lnTo>
                  <a:pt x="220980" y="168909"/>
                </a:lnTo>
                <a:lnTo>
                  <a:pt x="223519" y="168909"/>
                </a:lnTo>
                <a:lnTo>
                  <a:pt x="225297" y="167639"/>
                </a:lnTo>
                <a:lnTo>
                  <a:pt x="226187" y="167639"/>
                </a:lnTo>
                <a:lnTo>
                  <a:pt x="226440" y="166369"/>
                </a:lnTo>
                <a:lnTo>
                  <a:pt x="226440" y="165100"/>
                </a:lnTo>
                <a:lnTo>
                  <a:pt x="226187" y="163829"/>
                </a:lnTo>
                <a:lnTo>
                  <a:pt x="225806" y="163829"/>
                </a:lnTo>
                <a:lnTo>
                  <a:pt x="225297" y="162559"/>
                </a:lnTo>
                <a:close/>
              </a:path>
              <a:path w="337184" h="360679">
                <a:moveTo>
                  <a:pt x="181737" y="116839"/>
                </a:moveTo>
                <a:lnTo>
                  <a:pt x="178562" y="116839"/>
                </a:lnTo>
                <a:lnTo>
                  <a:pt x="112648" y="180339"/>
                </a:lnTo>
                <a:lnTo>
                  <a:pt x="112013" y="180339"/>
                </a:lnTo>
                <a:lnTo>
                  <a:pt x="112013" y="181609"/>
                </a:lnTo>
                <a:lnTo>
                  <a:pt x="112394" y="182879"/>
                </a:lnTo>
                <a:lnTo>
                  <a:pt x="112648" y="184150"/>
                </a:lnTo>
                <a:lnTo>
                  <a:pt x="113157" y="184150"/>
                </a:lnTo>
                <a:lnTo>
                  <a:pt x="114681" y="186689"/>
                </a:lnTo>
                <a:lnTo>
                  <a:pt x="116966" y="189229"/>
                </a:lnTo>
                <a:lnTo>
                  <a:pt x="119507" y="191769"/>
                </a:lnTo>
                <a:lnTo>
                  <a:pt x="120395" y="193039"/>
                </a:lnTo>
                <a:lnTo>
                  <a:pt x="121412" y="193039"/>
                </a:lnTo>
                <a:lnTo>
                  <a:pt x="122301" y="194309"/>
                </a:lnTo>
                <a:lnTo>
                  <a:pt x="126111" y="194309"/>
                </a:lnTo>
                <a:lnTo>
                  <a:pt x="159258" y="162559"/>
                </a:lnTo>
                <a:lnTo>
                  <a:pt x="225297" y="162559"/>
                </a:lnTo>
                <a:lnTo>
                  <a:pt x="223773" y="161289"/>
                </a:lnTo>
                <a:lnTo>
                  <a:pt x="222631" y="160019"/>
                </a:lnTo>
                <a:lnTo>
                  <a:pt x="162179" y="160019"/>
                </a:lnTo>
                <a:lnTo>
                  <a:pt x="192023" y="132079"/>
                </a:lnTo>
                <a:lnTo>
                  <a:pt x="192405" y="130809"/>
                </a:lnTo>
                <a:lnTo>
                  <a:pt x="192659" y="130809"/>
                </a:lnTo>
                <a:lnTo>
                  <a:pt x="192659" y="129539"/>
                </a:lnTo>
                <a:lnTo>
                  <a:pt x="192405" y="128269"/>
                </a:lnTo>
                <a:lnTo>
                  <a:pt x="192023" y="128269"/>
                </a:lnTo>
                <a:lnTo>
                  <a:pt x="191515" y="127000"/>
                </a:lnTo>
                <a:lnTo>
                  <a:pt x="189991" y="124459"/>
                </a:lnTo>
                <a:lnTo>
                  <a:pt x="188976" y="123189"/>
                </a:lnTo>
                <a:lnTo>
                  <a:pt x="187706" y="121919"/>
                </a:lnTo>
                <a:lnTo>
                  <a:pt x="185292" y="119379"/>
                </a:lnTo>
                <a:lnTo>
                  <a:pt x="184277" y="119379"/>
                </a:lnTo>
                <a:lnTo>
                  <a:pt x="183261" y="118109"/>
                </a:lnTo>
                <a:lnTo>
                  <a:pt x="182498" y="118109"/>
                </a:lnTo>
                <a:lnTo>
                  <a:pt x="181737" y="116839"/>
                </a:lnTo>
                <a:close/>
              </a:path>
              <a:path w="337184" h="360679">
                <a:moveTo>
                  <a:pt x="95059" y="111759"/>
                </a:moveTo>
                <a:lnTo>
                  <a:pt x="74167" y="111759"/>
                </a:lnTo>
                <a:lnTo>
                  <a:pt x="99060" y="137159"/>
                </a:lnTo>
                <a:lnTo>
                  <a:pt x="89408" y="154939"/>
                </a:lnTo>
                <a:lnTo>
                  <a:pt x="89026" y="156209"/>
                </a:lnTo>
                <a:lnTo>
                  <a:pt x="88773" y="158750"/>
                </a:lnTo>
                <a:lnTo>
                  <a:pt x="89153" y="158750"/>
                </a:lnTo>
                <a:lnTo>
                  <a:pt x="89535" y="160019"/>
                </a:lnTo>
                <a:lnTo>
                  <a:pt x="90170" y="160019"/>
                </a:lnTo>
                <a:lnTo>
                  <a:pt x="91948" y="162559"/>
                </a:lnTo>
                <a:lnTo>
                  <a:pt x="93345" y="163829"/>
                </a:lnTo>
                <a:lnTo>
                  <a:pt x="94996" y="166369"/>
                </a:lnTo>
                <a:lnTo>
                  <a:pt x="96647" y="167639"/>
                </a:lnTo>
                <a:lnTo>
                  <a:pt x="98043" y="168909"/>
                </a:lnTo>
                <a:lnTo>
                  <a:pt x="100202" y="171450"/>
                </a:lnTo>
                <a:lnTo>
                  <a:pt x="103250" y="171450"/>
                </a:lnTo>
                <a:lnTo>
                  <a:pt x="104521" y="168909"/>
                </a:lnTo>
                <a:lnTo>
                  <a:pt x="105283" y="167639"/>
                </a:lnTo>
                <a:lnTo>
                  <a:pt x="106172" y="166369"/>
                </a:lnTo>
                <a:lnTo>
                  <a:pt x="127991" y="124459"/>
                </a:lnTo>
                <a:lnTo>
                  <a:pt x="106807" y="124459"/>
                </a:lnTo>
                <a:lnTo>
                  <a:pt x="95059" y="111759"/>
                </a:lnTo>
                <a:close/>
              </a:path>
              <a:path w="337184" h="360679">
                <a:moveTo>
                  <a:pt x="215391" y="152400"/>
                </a:moveTo>
                <a:lnTo>
                  <a:pt x="211328" y="152400"/>
                </a:lnTo>
                <a:lnTo>
                  <a:pt x="162179" y="160019"/>
                </a:lnTo>
                <a:lnTo>
                  <a:pt x="222631" y="160019"/>
                </a:lnTo>
                <a:lnTo>
                  <a:pt x="221234" y="157479"/>
                </a:lnTo>
                <a:lnTo>
                  <a:pt x="219963" y="156209"/>
                </a:lnTo>
                <a:lnTo>
                  <a:pt x="217932" y="154939"/>
                </a:lnTo>
                <a:lnTo>
                  <a:pt x="217042" y="153669"/>
                </a:lnTo>
                <a:lnTo>
                  <a:pt x="216154" y="153669"/>
                </a:lnTo>
                <a:lnTo>
                  <a:pt x="215391" y="152400"/>
                </a:lnTo>
                <a:close/>
              </a:path>
              <a:path w="337184" h="360679">
                <a:moveTo>
                  <a:pt x="147828" y="86359"/>
                </a:moveTo>
                <a:lnTo>
                  <a:pt x="127254" y="86359"/>
                </a:lnTo>
                <a:lnTo>
                  <a:pt x="106807" y="124459"/>
                </a:lnTo>
                <a:lnTo>
                  <a:pt x="127991" y="124459"/>
                </a:lnTo>
                <a:lnTo>
                  <a:pt x="147828" y="86359"/>
                </a:lnTo>
                <a:close/>
              </a:path>
              <a:path w="337184" h="360679">
                <a:moveTo>
                  <a:pt x="133985" y="66039"/>
                </a:moveTo>
                <a:lnTo>
                  <a:pt x="129539" y="66039"/>
                </a:lnTo>
                <a:lnTo>
                  <a:pt x="47116" y="104139"/>
                </a:lnTo>
                <a:lnTo>
                  <a:pt x="45338" y="104139"/>
                </a:lnTo>
                <a:lnTo>
                  <a:pt x="44068" y="105409"/>
                </a:lnTo>
                <a:lnTo>
                  <a:pt x="43307" y="105409"/>
                </a:lnTo>
                <a:lnTo>
                  <a:pt x="42417" y="106679"/>
                </a:lnTo>
                <a:lnTo>
                  <a:pt x="41910" y="106679"/>
                </a:lnTo>
                <a:lnTo>
                  <a:pt x="41783" y="107950"/>
                </a:lnTo>
                <a:lnTo>
                  <a:pt x="42163" y="109219"/>
                </a:lnTo>
                <a:lnTo>
                  <a:pt x="43687" y="111759"/>
                </a:lnTo>
                <a:lnTo>
                  <a:pt x="44830" y="113029"/>
                </a:lnTo>
                <a:lnTo>
                  <a:pt x="47878" y="115569"/>
                </a:lnTo>
                <a:lnTo>
                  <a:pt x="49149" y="116839"/>
                </a:lnTo>
                <a:lnTo>
                  <a:pt x="50037" y="118109"/>
                </a:lnTo>
                <a:lnTo>
                  <a:pt x="51053" y="119379"/>
                </a:lnTo>
                <a:lnTo>
                  <a:pt x="52577" y="119379"/>
                </a:lnTo>
                <a:lnTo>
                  <a:pt x="53339" y="120650"/>
                </a:lnTo>
                <a:lnTo>
                  <a:pt x="54990" y="120650"/>
                </a:lnTo>
                <a:lnTo>
                  <a:pt x="56261" y="119379"/>
                </a:lnTo>
                <a:lnTo>
                  <a:pt x="74167" y="111759"/>
                </a:lnTo>
                <a:lnTo>
                  <a:pt x="95059" y="111759"/>
                </a:lnTo>
                <a:lnTo>
                  <a:pt x="88011" y="104139"/>
                </a:lnTo>
                <a:lnTo>
                  <a:pt x="127127" y="86359"/>
                </a:lnTo>
                <a:lnTo>
                  <a:pt x="147828" y="86359"/>
                </a:lnTo>
                <a:lnTo>
                  <a:pt x="148336" y="85089"/>
                </a:lnTo>
                <a:lnTo>
                  <a:pt x="148589" y="85089"/>
                </a:lnTo>
                <a:lnTo>
                  <a:pt x="148843" y="83819"/>
                </a:lnTo>
                <a:lnTo>
                  <a:pt x="148589" y="82550"/>
                </a:lnTo>
                <a:lnTo>
                  <a:pt x="148209" y="81279"/>
                </a:lnTo>
                <a:lnTo>
                  <a:pt x="147701" y="80009"/>
                </a:lnTo>
                <a:lnTo>
                  <a:pt x="146938" y="80009"/>
                </a:lnTo>
                <a:lnTo>
                  <a:pt x="144653" y="77469"/>
                </a:lnTo>
                <a:lnTo>
                  <a:pt x="143002" y="74929"/>
                </a:lnTo>
                <a:lnTo>
                  <a:pt x="141096" y="73659"/>
                </a:lnTo>
                <a:lnTo>
                  <a:pt x="139318" y="71119"/>
                </a:lnTo>
                <a:lnTo>
                  <a:pt x="136779" y="68579"/>
                </a:lnTo>
                <a:lnTo>
                  <a:pt x="134746" y="67309"/>
                </a:lnTo>
                <a:lnTo>
                  <a:pt x="133985" y="66039"/>
                </a:lnTo>
                <a:close/>
              </a:path>
              <a:path w="337184" h="360679">
                <a:moveTo>
                  <a:pt x="71754" y="0"/>
                </a:moveTo>
                <a:lnTo>
                  <a:pt x="65277" y="0"/>
                </a:lnTo>
                <a:lnTo>
                  <a:pt x="63500" y="1269"/>
                </a:lnTo>
                <a:lnTo>
                  <a:pt x="508" y="60959"/>
                </a:lnTo>
                <a:lnTo>
                  <a:pt x="0" y="62229"/>
                </a:lnTo>
                <a:lnTo>
                  <a:pt x="0" y="63500"/>
                </a:lnTo>
                <a:lnTo>
                  <a:pt x="253" y="64769"/>
                </a:lnTo>
                <a:lnTo>
                  <a:pt x="635" y="64769"/>
                </a:lnTo>
                <a:lnTo>
                  <a:pt x="1142" y="66039"/>
                </a:lnTo>
                <a:lnTo>
                  <a:pt x="2666" y="68579"/>
                </a:lnTo>
                <a:lnTo>
                  <a:pt x="4952" y="71119"/>
                </a:lnTo>
                <a:lnTo>
                  <a:pt x="7492" y="73659"/>
                </a:lnTo>
                <a:lnTo>
                  <a:pt x="8382" y="73659"/>
                </a:lnTo>
                <a:lnTo>
                  <a:pt x="9398" y="74929"/>
                </a:lnTo>
                <a:lnTo>
                  <a:pt x="10160" y="74929"/>
                </a:lnTo>
                <a:lnTo>
                  <a:pt x="10922" y="76200"/>
                </a:lnTo>
                <a:lnTo>
                  <a:pt x="13588" y="76200"/>
                </a:lnTo>
                <a:lnTo>
                  <a:pt x="13970" y="74929"/>
                </a:lnTo>
                <a:lnTo>
                  <a:pt x="36322" y="54609"/>
                </a:lnTo>
                <a:lnTo>
                  <a:pt x="57658" y="54609"/>
                </a:lnTo>
                <a:lnTo>
                  <a:pt x="55499" y="53339"/>
                </a:lnTo>
                <a:lnTo>
                  <a:pt x="47371" y="44450"/>
                </a:lnTo>
                <a:lnTo>
                  <a:pt x="71120" y="21589"/>
                </a:lnTo>
                <a:lnTo>
                  <a:pt x="91312" y="21589"/>
                </a:lnTo>
                <a:lnTo>
                  <a:pt x="90297" y="20319"/>
                </a:lnTo>
                <a:lnTo>
                  <a:pt x="88773" y="17779"/>
                </a:lnTo>
                <a:lnTo>
                  <a:pt x="73151" y="1269"/>
                </a:lnTo>
                <a:lnTo>
                  <a:pt x="71754" y="0"/>
                </a:lnTo>
                <a:close/>
              </a:path>
              <a:path w="337184" h="360679">
                <a:moveTo>
                  <a:pt x="57658" y="54609"/>
                </a:moveTo>
                <a:lnTo>
                  <a:pt x="36322" y="54609"/>
                </a:lnTo>
                <a:lnTo>
                  <a:pt x="41910" y="59689"/>
                </a:lnTo>
                <a:lnTo>
                  <a:pt x="46227" y="64769"/>
                </a:lnTo>
                <a:lnTo>
                  <a:pt x="50546" y="68579"/>
                </a:lnTo>
                <a:lnTo>
                  <a:pt x="59182" y="73659"/>
                </a:lnTo>
                <a:lnTo>
                  <a:pt x="63500" y="74929"/>
                </a:lnTo>
                <a:lnTo>
                  <a:pt x="76326" y="74929"/>
                </a:lnTo>
                <a:lnTo>
                  <a:pt x="84709" y="71119"/>
                </a:lnTo>
                <a:lnTo>
                  <a:pt x="88646" y="68579"/>
                </a:lnTo>
                <a:lnTo>
                  <a:pt x="92583" y="64769"/>
                </a:lnTo>
                <a:lnTo>
                  <a:pt x="95503" y="62229"/>
                </a:lnTo>
                <a:lnTo>
                  <a:pt x="97662" y="59689"/>
                </a:lnTo>
                <a:lnTo>
                  <a:pt x="98882" y="57150"/>
                </a:lnTo>
                <a:lnTo>
                  <a:pt x="63753" y="57150"/>
                </a:lnTo>
                <a:lnTo>
                  <a:pt x="61722" y="55879"/>
                </a:lnTo>
                <a:lnTo>
                  <a:pt x="59689" y="55879"/>
                </a:lnTo>
                <a:lnTo>
                  <a:pt x="57658" y="54609"/>
                </a:lnTo>
                <a:close/>
              </a:path>
              <a:path w="337184" h="360679">
                <a:moveTo>
                  <a:pt x="91312" y="21589"/>
                </a:moveTo>
                <a:lnTo>
                  <a:pt x="71120" y="21589"/>
                </a:lnTo>
                <a:lnTo>
                  <a:pt x="76835" y="27939"/>
                </a:lnTo>
                <a:lnTo>
                  <a:pt x="78232" y="29209"/>
                </a:lnTo>
                <a:lnTo>
                  <a:pt x="79501" y="30479"/>
                </a:lnTo>
                <a:lnTo>
                  <a:pt x="80517" y="31750"/>
                </a:lnTo>
                <a:lnTo>
                  <a:pt x="81661" y="34289"/>
                </a:lnTo>
                <a:lnTo>
                  <a:pt x="82423" y="35559"/>
                </a:lnTo>
                <a:lnTo>
                  <a:pt x="82930" y="38100"/>
                </a:lnTo>
                <a:lnTo>
                  <a:pt x="83312" y="39369"/>
                </a:lnTo>
                <a:lnTo>
                  <a:pt x="83185" y="41909"/>
                </a:lnTo>
                <a:lnTo>
                  <a:pt x="81661" y="46989"/>
                </a:lnTo>
                <a:lnTo>
                  <a:pt x="80010" y="48259"/>
                </a:lnTo>
                <a:lnTo>
                  <a:pt x="77597" y="50800"/>
                </a:lnTo>
                <a:lnTo>
                  <a:pt x="75691" y="53339"/>
                </a:lnTo>
                <a:lnTo>
                  <a:pt x="73787" y="54609"/>
                </a:lnTo>
                <a:lnTo>
                  <a:pt x="71882" y="54609"/>
                </a:lnTo>
                <a:lnTo>
                  <a:pt x="67817" y="57150"/>
                </a:lnTo>
                <a:lnTo>
                  <a:pt x="98882" y="57150"/>
                </a:lnTo>
                <a:lnTo>
                  <a:pt x="100711" y="53339"/>
                </a:lnTo>
                <a:lnTo>
                  <a:pt x="101726" y="50800"/>
                </a:lnTo>
                <a:lnTo>
                  <a:pt x="102235" y="44450"/>
                </a:lnTo>
                <a:lnTo>
                  <a:pt x="101980" y="40639"/>
                </a:lnTo>
                <a:lnTo>
                  <a:pt x="100964" y="38100"/>
                </a:lnTo>
                <a:lnTo>
                  <a:pt x="100075" y="34289"/>
                </a:lnTo>
                <a:lnTo>
                  <a:pt x="98933" y="31750"/>
                </a:lnTo>
                <a:lnTo>
                  <a:pt x="97282" y="29209"/>
                </a:lnTo>
                <a:lnTo>
                  <a:pt x="95758" y="26669"/>
                </a:lnTo>
                <a:lnTo>
                  <a:pt x="94361" y="25400"/>
                </a:lnTo>
                <a:lnTo>
                  <a:pt x="91312" y="21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14059" y="4374232"/>
            <a:ext cx="610362" cy="6118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66459" y="4560415"/>
            <a:ext cx="267970" cy="237490"/>
          </a:xfrm>
          <a:custGeom>
            <a:avLst/>
            <a:gdLst/>
            <a:ahLst/>
            <a:cxnLst/>
            <a:rect l="l" t="t" r="r" b="b"/>
            <a:pathLst>
              <a:path w="267970" h="237489">
                <a:moveTo>
                  <a:pt x="52450" y="135889"/>
                </a:moveTo>
                <a:lnTo>
                  <a:pt x="41401" y="135889"/>
                </a:lnTo>
                <a:lnTo>
                  <a:pt x="36067" y="137159"/>
                </a:lnTo>
                <a:lnTo>
                  <a:pt x="25400" y="142239"/>
                </a:lnTo>
                <a:lnTo>
                  <a:pt x="20192" y="146050"/>
                </a:lnTo>
                <a:lnTo>
                  <a:pt x="15112" y="151129"/>
                </a:lnTo>
                <a:lnTo>
                  <a:pt x="9778" y="156209"/>
                </a:lnTo>
                <a:lnTo>
                  <a:pt x="5841" y="162559"/>
                </a:lnTo>
                <a:lnTo>
                  <a:pt x="3428" y="167639"/>
                </a:lnTo>
                <a:lnTo>
                  <a:pt x="1015" y="173989"/>
                </a:lnTo>
                <a:lnTo>
                  <a:pt x="0" y="179069"/>
                </a:lnTo>
                <a:lnTo>
                  <a:pt x="380" y="185419"/>
                </a:lnTo>
                <a:lnTo>
                  <a:pt x="635" y="191769"/>
                </a:lnTo>
                <a:lnTo>
                  <a:pt x="18287" y="219709"/>
                </a:lnTo>
                <a:lnTo>
                  <a:pt x="24256" y="226059"/>
                </a:lnTo>
                <a:lnTo>
                  <a:pt x="30225" y="229869"/>
                </a:lnTo>
                <a:lnTo>
                  <a:pt x="35940" y="233679"/>
                </a:lnTo>
                <a:lnTo>
                  <a:pt x="41655" y="236219"/>
                </a:lnTo>
                <a:lnTo>
                  <a:pt x="47243" y="237489"/>
                </a:lnTo>
                <a:lnTo>
                  <a:pt x="63500" y="237489"/>
                </a:lnTo>
                <a:lnTo>
                  <a:pt x="74167" y="231139"/>
                </a:lnTo>
                <a:lnTo>
                  <a:pt x="79501" y="227329"/>
                </a:lnTo>
                <a:lnTo>
                  <a:pt x="88725" y="218439"/>
                </a:lnTo>
                <a:lnTo>
                  <a:pt x="53339" y="218439"/>
                </a:lnTo>
                <a:lnTo>
                  <a:pt x="46481" y="215900"/>
                </a:lnTo>
                <a:lnTo>
                  <a:pt x="35813" y="208279"/>
                </a:lnTo>
                <a:lnTo>
                  <a:pt x="32003" y="204469"/>
                </a:lnTo>
                <a:lnTo>
                  <a:pt x="28828" y="200659"/>
                </a:lnTo>
                <a:lnTo>
                  <a:pt x="26035" y="198119"/>
                </a:lnTo>
                <a:lnTo>
                  <a:pt x="19938" y="187959"/>
                </a:lnTo>
                <a:lnTo>
                  <a:pt x="18414" y="180339"/>
                </a:lnTo>
                <a:lnTo>
                  <a:pt x="18541" y="176529"/>
                </a:lnTo>
                <a:lnTo>
                  <a:pt x="19557" y="173989"/>
                </a:lnTo>
                <a:lnTo>
                  <a:pt x="20447" y="170179"/>
                </a:lnTo>
                <a:lnTo>
                  <a:pt x="22605" y="166369"/>
                </a:lnTo>
                <a:lnTo>
                  <a:pt x="26035" y="162559"/>
                </a:lnTo>
                <a:lnTo>
                  <a:pt x="29463" y="160019"/>
                </a:lnTo>
                <a:lnTo>
                  <a:pt x="32765" y="157479"/>
                </a:lnTo>
                <a:lnTo>
                  <a:pt x="36194" y="156209"/>
                </a:lnTo>
                <a:lnTo>
                  <a:pt x="39497" y="154939"/>
                </a:lnTo>
                <a:lnTo>
                  <a:pt x="82581" y="154939"/>
                </a:lnTo>
                <a:lnTo>
                  <a:pt x="81152" y="153669"/>
                </a:lnTo>
                <a:lnTo>
                  <a:pt x="75184" y="147319"/>
                </a:lnTo>
                <a:lnTo>
                  <a:pt x="69468" y="143509"/>
                </a:lnTo>
                <a:lnTo>
                  <a:pt x="63753" y="140969"/>
                </a:lnTo>
                <a:lnTo>
                  <a:pt x="58038" y="137159"/>
                </a:lnTo>
                <a:lnTo>
                  <a:pt x="52450" y="135889"/>
                </a:lnTo>
                <a:close/>
              </a:path>
              <a:path w="267970" h="237489">
                <a:moveTo>
                  <a:pt x="82581" y="154939"/>
                </a:moveTo>
                <a:lnTo>
                  <a:pt x="42925" y="154939"/>
                </a:lnTo>
                <a:lnTo>
                  <a:pt x="49784" y="156209"/>
                </a:lnTo>
                <a:lnTo>
                  <a:pt x="53339" y="157479"/>
                </a:lnTo>
                <a:lnTo>
                  <a:pt x="56768" y="160019"/>
                </a:lnTo>
                <a:lnTo>
                  <a:pt x="63880" y="165100"/>
                </a:lnTo>
                <a:lnTo>
                  <a:pt x="67437" y="168909"/>
                </a:lnTo>
                <a:lnTo>
                  <a:pt x="70738" y="172719"/>
                </a:lnTo>
                <a:lnTo>
                  <a:pt x="73532" y="175259"/>
                </a:lnTo>
                <a:lnTo>
                  <a:pt x="75818" y="179069"/>
                </a:lnTo>
                <a:lnTo>
                  <a:pt x="78231" y="182879"/>
                </a:lnTo>
                <a:lnTo>
                  <a:pt x="79755" y="185419"/>
                </a:lnTo>
                <a:lnTo>
                  <a:pt x="80517" y="189229"/>
                </a:lnTo>
                <a:lnTo>
                  <a:pt x="81406" y="193039"/>
                </a:lnTo>
                <a:lnTo>
                  <a:pt x="60198" y="218439"/>
                </a:lnTo>
                <a:lnTo>
                  <a:pt x="88725" y="218439"/>
                </a:lnTo>
                <a:lnTo>
                  <a:pt x="90042" y="217169"/>
                </a:lnTo>
                <a:lnTo>
                  <a:pt x="93979" y="212089"/>
                </a:lnTo>
                <a:lnTo>
                  <a:pt x="98805" y="199389"/>
                </a:lnTo>
                <a:lnTo>
                  <a:pt x="99822" y="194309"/>
                </a:lnTo>
                <a:lnTo>
                  <a:pt x="99060" y="182879"/>
                </a:lnTo>
                <a:lnTo>
                  <a:pt x="97409" y="176529"/>
                </a:lnTo>
                <a:lnTo>
                  <a:pt x="94234" y="171450"/>
                </a:lnTo>
                <a:lnTo>
                  <a:pt x="91186" y="165100"/>
                </a:lnTo>
                <a:lnTo>
                  <a:pt x="86867" y="158750"/>
                </a:lnTo>
                <a:lnTo>
                  <a:pt x="82581" y="154939"/>
                </a:lnTo>
                <a:close/>
              </a:path>
              <a:path w="267970" h="237489">
                <a:moveTo>
                  <a:pt x="113918" y="72389"/>
                </a:moveTo>
                <a:lnTo>
                  <a:pt x="101726" y="72389"/>
                </a:lnTo>
                <a:lnTo>
                  <a:pt x="95376" y="74929"/>
                </a:lnTo>
                <a:lnTo>
                  <a:pt x="92328" y="77469"/>
                </a:lnTo>
                <a:lnTo>
                  <a:pt x="88137" y="80009"/>
                </a:lnTo>
                <a:lnTo>
                  <a:pt x="83057" y="85089"/>
                </a:lnTo>
                <a:lnTo>
                  <a:pt x="81279" y="86359"/>
                </a:lnTo>
                <a:lnTo>
                  <a:pt x="62611" y="105409"/>
                </a:lnTo>
                <a:lnTo>
                  <a:pt x="61975" y="106679"/>
                </a:lnTo>
                <a:lnTo>
                  <a:pt x="61849" y="109219"/>
                </a:lnTo>
                <a:lnTo>
                  <a:pt x="62484" y="111759"/>
                </a:lnTo>
                <a:lnTo>
                  <a:pt x="64007" y="113029"/>
                </a:lnTo>
                <a:lnTo>
                  <a:pt x="126618" y="173989"/>
                </a:lnTo>
                <a:lnTo>
                  <a:pt x="127000" y="175259"/>
                </a:lnTo>
                <a:lnTo>
                  <a:pt x="128524" y="175259"/>
                </a:lnTo>
                <a:lnTo>
                  <a:pt x="129286" y="173989"/>
                </a:lnTo>
                <a:lnTo>
                  <a:pt x="130810" y="173989"/>
                </a:lnTo>
                <a:lnTo>
                  <a:pt x="132841" y="171450"/>
                </a:lnTo>
                <a:lnTo>
                  <a:pt x="137794" y="167639"/>
                </a:lnTo>
                <a:lnTo>
                  <a:pt x="139318" y="165100"/>
                </a:lnTo>
                <a:lnTo>
                  <a:pt x="140207" y="163829"/>
                </a:lnTo>
                <a:lnTo>
                  <a:pt x="140462" y="162559"/>
                </a:lnTo>
                <a:lnTo>
                  <a:pt x="140715" y="162559"/>
                </a:lnTo>
                <a:lnTo>
                  <a:pt x="140588" y="161289"/>
                </a:lnTo>
                <a:lnTo>
                  <a:pt x="140335" y="161289"/>
                </a:lnTo>
                <a:lnTo>
                  <a:pt x="139953" y="160019"/>
                </a:lnTo>
                <a:lnTo>
                  <a:pt x="113918" y="134619"/>
                </a:lnTo>
                <a:lnTo>
                  <a:pt x="119634" y="128269"/>
                </a:lnTo>
                <a:lnTo>
                  <a:pt x="121157" y="128269"/>
                </a:lnTo>
                <a:lnTo>
                  <a:pt x="122809" y="127000"/>
                </a:lnTo>
                <a:lnTo>
                  <a:pt x="124332" y="125729"/>
                </a:lnTo>
                <a:lnTo>
                  <a:pt x="177418" y="125729"/>
                </a:lnTo>
                <a:lnTo>
                  <a:pt x="177164" y="124459"/>
                </a:lnTo>
                <a:lnTo>
                  <a:pt x="103504" y="124459"/>
                </a:lnTo>
                <a:lnTo>
                  <a:pt x="84074" y="105409"/>
                </a:lnTo>
                <a:lnTo>
                  <a:pt x="90297" y="99059"/>
                </a:lnTo>
                <a:lnTo>
                  <a:pt x="91820" y="97789"/>
                </a:lnTo>
                <a:lnTo>
                  <a:pt x="93090" y="96519"/>
                </a:lnTo>
                <a:lnTo>
                  <a:pt x="95123" y="93979"/>
                </a:lnTo>
                <a:lnTo>
                  <a:pt x="96012" y="93979"/>
                </a:lnTo>
                <a:lnTo>
                  <a:pt x="99822" y="91439"/>
                </a:lnTo>
                <a:lnTo>
                  <a:pt x="132714" y="91439"/>
                </a:lnTo>
                <a:lnTo>
                  <a:pt x="131952" y="88900"/>
                </a:lnTo>
                <a:lnTo>
                  <a:pt x="130555" y="86359"/>
                </a:lnTo>
                <a:lnTo>
                  <a:pt x="129286" y="83819"/>
                </a:lnTo>
                <a:lnTo>
                  <a:pt x="127507" y="82550"/>
                </a:lnTo>
                <a:lnTo>
                  <a:pt x="125222" y="80009"/>
                </a:lnTo>
                <a:lnTo>
                  <a:pt x="119634" y="74929"/>
                </a:lnTo>
                <a:lnTo>
                  <a:pt x="116712" y="73659"/>
                </a:lnTo>
                <a:lnTo>
                  <a:pt x="113918" y="72389"/>
                </a:lnTo>
                <a:close/>
              </a:path>
              <a:path w="267970" h="237489">
                <a:moveTo>
                  <a:pt x="177418" y="125729"/>
                </a:moveTo>
                <a:lnTo>
                  <a:pt x="129539" y="125729"/>
                </a:lnTo>
                <a:lnTo>
                  <a:pt x="131444" y="127000"/>
                </a:lnTo>
                <a:lnTo>
                  <a:pt x="135509" y="128269"/>
                </a:lnTo>
                <a:lnTo>
                  <a:pt x="137794" y="128269"/>
                </a:lnTo>
                <a:lnTo>
                  <a:pt x="140207" y="129539"/>
                </a:lnTo>
                <a:lnTo>
                  <a:pt x="161543" y="138429"/>
                </a:lnTo>
                <a:lnTo>
                  <a:pt x="165735" y="138429"/>
                </a:lnTo>
                <a:lnTo>
                  <a:pt x="166497" y="137159"/>
                </a:lnTo>
                <a:lnTo>
                  <a:pt x="167386" y="137159"/>
                </a:lnTo>
                <a:lnTo>
                  <a:pt x="168401" y="135889"/>
                </a:lnTo>
                <a:lnTo>
                  <a:pt x="172847" y="132079"/>
                </a:lnTo>
                <a:lnTo>
                  <a:pt x="174116" y="129539"/>
                </a:lnTo>
                <a:lnTo>
                  <a:pt x="175132" y="129539"/>
                </a:lnTo>
                <a:lnTo>
                  <a:pt x="176022" y="128269"/>
                </a:lnTo>
                <a:lnTo>
                  <a:pt x="176656" y="127000"/>
                </a:lnTo>
                <a:lnTo>
                  <a:pt x="177037" y="127000"/>
                </a:lnTo>
                <a:lnTo>
                  <a:pt x="177418" y="125729"/>
                </a:lnTo>
                <a:close/>
              </a:path>
              <a:path w="267970" h="237489">
                <a:moveTo>
                  <a:pt x="132714" y="91439"/>
                </a:moveTo>
                <a:lnTo>
                  <a:pt x="107695" y="91439"/>
                </a:lnTo>
                <a:lnTo>
                  <a:pt x="110109" y="93979"/>
                </a:lnTo>
                <a:lnTo>
                  <a:pt x="112394" y="95250"/>
                </a:lnTo>
                <a:lnTo>
                  <a:pt x="113918" y="96519"/>
                </a:lnTo>
                <a:lnTo>
                  <a:pt x="114935" y="99059"/>
                </a:lnTo>
                <a:lnTo>
                  <a:pt x="115697" y="100329"/>
                </a:lnTo>
                <a:lnTo>
                  <a:pt x="116331" y="101600"/>
                </a:lnTo>
                <a:lnTo>
                  <a:pt x="116522" y="102869"/>
                </a:lnTo>
                <a:lnTo>
                  <a:pt x="116628" y="105409"/>
                </a:lnTo>
                <a:lnTo>
                  <a:pt x="116459" y="107950"/>
                </a:lnTo>
                <a:lnTo>
                  <a:pt x="115950" y="109219"/>
                </a:lnTo>
                <a:lnTo>
                  <a:pt x="113918" y="113029"/>
                </a:lnTo>
                <a:lnTo>
                  <a:pt x="112394" y="115569"/>
                </a:lnTo>
                <a:lnTo>
                  <a:pt x="110489" y="116839"/>
                </a:lnTo>
                <a:lnTo>
                  <a:pt x="103504" y="124459"/>
                </a:lnTo>
                <a:lnTo>
                  <a:pt x="176911" y="124459"/>
                </a:lnTo>
                <a:lnTo>
                  <a:pt x="176529" y="123189"/>
                </a:lnTo>
                <a:lnTo>
                  <a:pt x="175640" y="123189"/>
                </a:lnTo>
                <a:lnTo>
                  <a:pt x="174878" y="121919"/>
                </a:lnTo>
                <a:lnTo>
                  <a:pt x="172719" y="121919"/>
                </a:lnTo>
                <a:lnTo>
                  <a:pt x="170814" y="120650"/>
                </a:lnTo>
                <a:lnTo>
                  <a:pt x="151637" y="113029"/>
                </a:lnTo>
                <a:lnTo>
                  <a:pt x="149351" y="111759"/>
                </a:lnTo>
                <a:lnTo>
                  <a:pt x="147319" y="111759"/>
                </a:lnTo>
                <a:lnTo>
                  <a:pt x="145287" y="110489"/>
                </a:lnTo>
                <a:lnTo>
                  <a:pt x="129920" y="110489"/>
                </a:lnTo>
                <a:lnTo>
                  <a:pt x="131317" y="107950"/>
                </a:lnTo>
                <a:lnTo>
                  <a:pt x="132334" y="105409"/>
                </a:lnTo>
                <a:lnTo>
                  <a:pt x="133350" y="100329"/>
                </a:lnTo>
                <a:lnTo>
                  <a:pt x="133476" y="96519"/>
                </a:lnTo>
                <a:lnTo>
                  <a:pt x="132714" y="91439"/>
                </a:lnTo>
                <a:close/>
              </a:path>
              <a:path w="267970" h="237489">
                <a:moveTo>
                  <a:pt x="141350" y="109219"/>
                </a:moveTo>
                <a:lnTo>
                  <a:pt x="132968" y="109219"/>
                </a:lnTo>
                <a:lnTo>
                  <a:pt x="131444" y="110489"/>
                </a:lnTo>
                <a:lnTo>
                  <a:pt x="143255" y="110489"/>
                </a:lnTo>
                <a:lnTo>
                  <a:pt x="141350" y="109219"/>
                </a:lnTo>
                <a:close/>
              </a:path>
              <a:path w="267970" h="237489">
                <a:moveTo>
                  <a:pt x="178180" y="0"/>
                </a:moveTo>
                <a:lnTo>
                  <a:pt x="171957" y="0"/>
                </a:lnTo>
                <a:lnTo>
                  <a:pt x="170052" y="1269"/>
                </a:lnTo>
                <a:lnTo>
                  <a:pt x="167893" y="2539"/>
                </a:lnTo>
                <a:lnTo>
                  <a:pt x="165607" y="2539"/>
                </a:lnTo>
                <a:lnTo>
                  <a:pt x="163194" y="5079"/>
                </a:lnTo>
                <a:lnTo>
                  <a:pt x="160654" y="6350"/>
                </a:lnTo>
                <a:lnTo>
                  <a:pt x="134492" y="39369"/>
                </a:lnTo>
                <a:lnTo>
                  <a:pt x="133095" y="44450"/>
                </a:lnTo>
                <a:lnTo>
                  <a:pt x="133146" y="46989"/>
                </a:lnTo>
                <a:lnTo>
                  <a:pt x="133223" y="57150"/>
                </a:lnTo>
                <a:lnTo>
                  <a:pt x="155448" y="92709"/>
                </a:lnTo>
                <a:lnTo>
                  <a:pt x="178688" y="102869"/>
                </a:lnTo>
                <a:lnTo>
                  <a:pt x="190626" y="102869"/>
                </a:lnTo>
                <a:lnTo>
                  <a:pt x="196468" y="101600"/>
                </a:lnTo>
                <a:lnTo>
                  <a:pt x="208152" y="96519"/>
                </a:lnTo>
                <a:lnTo>
                  <a:pt x="213867" y="91439"/>
                </a:lnTo>
                <a:lnTo>
                  <a:pt x="219201" y="86359"/>
                </a:lnTo>
                <a:lnTo>
                  <a:pt x="221106" y="85089"/>
                </a:lnTo>
                <a:lnTo>
                  <a:pt x="221995" y="83819"/>
                </a:lnTo>
                <a:lnTo>
                  <a:pt x="183134" y="83819"/>
                </a:lnTo>
                <a:lnTo>
                  <a:pt x="179197" y="82550"/>
                </a:lnTo>
                <a:lnTo>
                  <a:pt x="175260" y="80009"/>
                </a:lnTo>
                <a:lnTo>
                  <a:pt x="171195" y="78739"/>
                </a:lnTo>
                <a:lnTo>
                  <a:pt x="167259" y="76200"/>
                </a:lnTo>
                <a:lnTo>
                  <a:pt x="151891" y="48259"/>
                </a:lnTo>
                <a:lnTo>
                  <a:pt x="151637" y="44450"/>
                </a:lnTo>
                <a:lnTo>
                  <a:pt x="152273" y="40639"/>
                </a:lnTo>
                <a:lnTo>
                  <a:pt x="155320" y="33019"/>
                </a:lnTo>
                <a:lnTo>
                  <a:pt x="157734" y="29209"/>
                </a:lnTo>
                <a:lnTo>
                  <a:pt x="160909" y="26669"/>
                </a:lnTo>
                <a:lnTo>
                  <a:pt x="164084" y="22859"/>
                </a:lnTo>
                <a:lnTo>
                  <a:pt x="167004" y="21589"/>
                </a:lnTo>
                <a:lnTo>
                  <a:pt x="170052" y="19050"/>
                </a:lnTo>
                <a:lnTo>
                  <a:pt x="172974" y="17779"/>
                </a:lnTo>
                <a:lnTo>
                  <a:pt x="175640" y="16509"/>
                </a:lnTo>
                <a:lnTo>
                  <a:pt x="180466" y="13969"/>
                </a:lnTo>
                <a:lnTo>
                  <a:pt x="182499" y="13969"/>
                </a:lnTo>
                <a:lnTo>
                  <a:pt x="185800" y="12700"/>
                </a:lnTo>
                <a:lnTo>
                  <a:pt x="186816" y="12700"/>
                </a:lnTo>
                <a:lnTo>
                  <a:pt x="187325" y="11429"/>
                </a:lnTo>
                <a:lnTo>
                  <a:pt x="187832" y="11429"/>
                </a:lnTo>
                <a:lnTo>
                  <a:pt x="187832" y="10159"/>
                </a:lnTo>
                <a:lnTo>
                  <a:pt x="187451" y="8889"/>
                </a:lnTo>
                <a:lnTo>
                  <a:pt x="187198" y="8889"/>
                </a:lnTo>
                <a:lnTo>
                  <a:pt x="186689" y="7619"/>
                </a:lnTo>
                <a:lnTo>
                  <a:pt x="186054" y="7619"/>
                </a:lnTo>
                <a:lnTo>
                  <a:pt x="185419" y="6350"/>
                </a:lnTo>
                <a:lnTo>
                  <a:pt x="184657" y="5079"/>
                </a:lnTo>
                <a:lnTo>
                  <a:pt x="183514" y="5079"/>
                </a:lnTo>
                <a:lnTo>
                  <a:pt x="181863" y="2539"/>
                </a:lnTo>
                <a:lnTo>
                  <a:pt x="179324" y="1269"/>
                </a:lnTo>
                <a:lnTo>
                  <a:pt x="178180" y="0"/>
                </a:lnTo>
                <a:close/>
              </a:path>
              <a:path w="267970" h="237489">
                <a:moveTo>
                  <a:pt x="226313" y="46989"/>
                </a:moveTo>
                <a:lnTo>
                  <a:pt x="199136" y="46989"/>
                </a:lnTo>
                <a:lnTo>
                  <a:pt x="215011" y="63500"/>
                </a:lnTo>
                <a:lnTo>
                  <a:pt x="214375" y="64769"/>
                </a:lnTo>
                <a:lnTo>
                  <a:pt x="213487" y="67309"/>
                </a:lnTo>
                <a:lnTo>
                  <a:pt x="212343" y="68579"/>
                </a:lnTo>
                <a:lnTo>
                  <a:pt x="211200" y="71119"/>
                </a:lnTo>
                <a:lnTo>
                  <a:pt x="209930" y="72389"/>
                </a:lnTo>
                <a:lnTo>
                  <a:pt x="205231" y="77469"/>
                </a:lnTo>
                <a:lnTo>
                  <a:pt x="201802" y="80009"/>
                </a:lnTo>
                <a:lnTo>
                  <a:pt x="198247" y="81279"/>
                </a:lnTo>
                <a:lnTo>
                  <a:pt x="190880" y="83819"/>
                </a:lnTo>
                <a:lnTo>
                  <a:pt x="221995" y="83819"/>
                </a:lnTo>
                <a:lnTo>
                  <a:pt x="222885" y="82550"/>
                </a:lnTo>
                <a:lnTo>
                  <a:pt x="226187" y="78739"/>
                </a:lnTo>
                <a:lnTo>
                  <a:pt x="227711" y="76200"/>
                </a:lnTo>
                <a:lnTo>
                  <a:pt x="229107" y="74929"/>
                </a:lnTo>
                <a:lnTo>
                  <a:pt x="230631" y="72389"/>
                </a:lnTo>
                <a:lnTo>
                  <a:pt x="231901" y="69850"/>
                </a:lnTo>
                <a:lnTo>
                  <a:pt x="235203" y="63500"/>
                </a:lnTo>
                <a:lnTo>
                  <a:pt x="236474" y="60959"/>
                </a:lnTo>
                <a:lnTo>
                  <a:pt x="236600" y="59689"/>
                </a:lnTo>
                <a:lnTo>
                  <a:pt x="235838" y="57150"/>
                </a:lnTo>
                <a:lnTo>
                  <a:pt x="235076" y="55879"/>
                </a:lnTo>
                <a:lnTo>
                  <a:pt x="233934" y="54609"/>
                </a:lnTo>
                <a:lnTo>
                  <a:pt x="226313" y="46989"/>
                </a:lnTo>
                <a:close/>
              </a:path>
              <a:path w="267970" h="237489">
                <a:moveTo>
                  <a:pt x="205993" y="26669"/>
                </a:moveTo>
                <a:lnTo>
                  <a:pt x="198627" y="26669"/>
                </a:lnTo>
                <a:lnTo>
                  <a:pt x="175767" y="49529"/>
                </a:lnTo>
                <a:lnTo>
                  <a:pt x="175260" y="50800"/>
                </a:lnTo>
                <a:lnTo>
                  <a:pt x="175132" y="52069"/>
                </a:lnTo>
                <a:lnTo>
                  <a:pt x="175260" y="52069"/>
                </a:lnTo>
                <a:lnTo>
                  <a:pt x="175513" y="53339"/>
                </a:lnTo>
                <a:lnTo>
                  <a:pt x="176149" y="53339"/>
                </a:lnTo>
                <a:lnTo>
                  <a:pt x="176656" y="54609"/>
                </a:lnTo>
                <a:lnTo>
                  <a:pt x="178053" y="55879"/>
                </a:lnTo>
                <a:lnTo>
                  <a:pt x="179069" y="57150"/>
                </a:lnTo>
                <a:lnTo>
                  <a:pt x="180975" y="59689"/>
                </a:lnTo>
                <a:lnTo>
                  <a:pt x="182499" y="59689"/>
                </a:lnTo>
                <a:lnTo>
                  <a:pt x="183641" y="60959"/>
                </a:lnTo>
                <a:lnTo>
                  <a:pt x="185674" y="60959"/>
                </a:lnTo>
                <a:lnTo>
                  <a:pt x="199136" y="46989"/>
                </a:lnTo>
                <a:lnTo>
                  <a:pt x="226313" y="46989"/>
                </a:lnTo>
                <a:lnTo>
                  <a:pt x="205993" y="26669"/>
                </a:lnTo>
                <a:close/>
              </a:path>
              <a:path w="267970" h="237489">
                <a:moveTo>
                  <a:pt x="203835" y="25400"/>
                </a:moveTo>
                <a:lnTo>
                  <a:pt x="201040" y="25400"/>
                </a:lnTo>
                <a:lnTo>
                  <a:pt x="199770" y="26669"/>
                </a:lnTo>
                <a:lnTo>
                  <a:pt x="205359" y="26669"/>
                </a:lnTo>
                <a:lnTo>
                  <a:pt x="203835" y="25400"/>
                </a:lnTo>
                <a:close/>
              </a:path>
              <a:path w="267970" h="237489">
                <a:moveTo>
                  <a:pt x="256920" y="19557"/>
                </a:moveTo>
                <a:lnTo>
                  <a:pt x="252475" y="19557"/>
                </a:lnTo>
                <a:lnTo>
                  <a:pt x="249936" y="21081"/>
                </a:lnTo>
                <a:lnTo>
                  <a:pt x="244093" y="26924"/>
                </a:lnTo>
                <a:lnTo>
                  <a:pt x="242569" y="29591"/>
                </a:lnTo>
                <a:lnTo>
                  <a:pt x="242569" y="34162"/>
                </a:lnTo>
                <a:lnTo>
                  <a:pt x="244220" y="36956"/>
                </a:lnTo>
                <a:lnTo>
                  <a:pt x="247523" y="40131"/>
                </a:lnTo>
                <a:lnTo>
                  <a:pt x="250698" y="43306"/>
                </a:lnTo>
                <a:lnTo>
                  <a:pt x="253364" y="44831"/>
                </a:lnTo>
                <a:lnTo>
                  <a:pt x="257810" y="44704"/>
                </a:lnTo>
                <a:lnTo>
                  <a:pt x="260350" y="43180"/>
                </a:lnTo>
                <a:lnTo>
                  <a:pt x="266191" y="37337"/>
                </a:lnTo>
                <a:lnTo>
                  <a:pt x="267715" y="34670"/>
                </a:lnTo>
                <a:lnTo>
                  <a:pt x="267715" y="30099"/>
                </a:lnTo>
                <a:lnTo>
                  <a:pt x="266064" y="27431"/>
                </a:lnTo>
                <a:lnTo>
                  <a:pt x="262763" y="24130"/>
                </a:lnTo>
                <a:lnTo>
                  <a:pt x="259587" y="21081"/>
                </a:lnTo>
                <a:lnTo>
                  <a:pt x="256920" y="19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68567" y="3488788"/>
            <a:ext cx="1232154" cy="12412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08521" y="3640935"/>
            <a:ext cx="901573" cy="9105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04788" y="3956656"/>
            <a:ext cx="790193" cy="79324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54521" y="4125948"/>
            <a:ext cx="456692" cy="4394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1184" y="3772253"/>
            <a:ext cx="1046226" cy="103403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81778" y="3913604"/>
            <a:ext cx="672084" cy="68199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5379" y="4072480"/>
            <a:ext cx="674370" cy="66979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27371" y="4213831"/>
            <a:ext cx="340613" cy="3327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52927" y="2271087"/>
            <a:ext cx="678205" cy="67820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24555" y="2342741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8" y="0"/>
                </a:moveTo>
                <a:lnTo>
                  <a:pt x="221262" y="4346"/>
                </a:lnTo>
                <a:lnTo>
                  <a:pt x="175626" y="16876"/>
                </a:lnTo>
                <a:lnTo>
                  <a:pt x="133604" y="36829"/>
                </a:lnTo>
                <a:lnTo>
                  <a:pt x="95955" y="63443"/>
                </a:lnTo>
                <a:lnTo>
                  <a:pt x="63443" y="95955"/>
                </a:lnTo>
                <a:lnTo>
                  <a:pt x="36830" y="133603"/>
                </a:lnTo>
                <a:lnTo>
                  <a:pt x="16876" y="175626"/>
                </a:lnTo>
                <a:lnTo>
                  <a:pt x="4346" y="221262"/>
                </a:lnTo>
                <a:lnTo>
                  <a:pt x="0" y="269748"/>
                </a:lnTo>
                <a:lnTo>
                  <a:pt x="4346" y="318233"/>
                </a:lnTo>
                <a:lnTo>
                  <a:pt x="16876" y="363869"/>
                </a:lnTo>
                <a:lnTo>
                  <a:pt x="36829" y="405891"/>
                </a:lnTo>
                <a:lnTo>
                  <a:pt x="63443" y="443540"/>
                </a:lnTo>
                <a:lnTo>
                  <a:pt x="95955" y="476052"/>
                </a:lnTo>
                <a:lnTo>
                  <a:pt x="133603" y="502665"/>
                </a:lnTo>
                <a:lnTo>
                  <a:pt x="175626" y="522619"/>
                </a:lnTo>
                <a:lnTo>
                  <a:pt x="221262" y="535149"/>
                </a:lnTo>
                <a:lnTo>
                  <a:pt x="269748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1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5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5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8" y="0"/>
                </a:lnTo>
                <a:close/>
              </a:path>
            </a:pathLst>
          </a:custGeom>
          <a:solidFill>
            <a:srgbClr val="4F92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073654" y="2343503"/>
            <a:ext cx="24257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432292" y="2208603"/>
            <a:ext cx="678205" cy="67820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03919" y="2280257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8" y="0"/>
                </a:moveTo>
                <a:lnTo>
                  <a:pt x="221262" y="4346"/>
                </a:lnTo>
                <a:lnTo>
                  <a:pt x="175626" y="16876"/>
                </a:lnTo>
                <a:lnTo>
                  <a:pt x="133603" y="36830"/>
                </a:lnTo>
                <a:lnTo>
                  <a:pt x="95955" y="63443"/>
                </a:lnTo>
                <a:lnTo>
                  <a:pt x="63443" y="95955"/>
                </a:lnTo>
                <a:lnTo>
                  <a:pt x="36829" y="133604"/>
                </a:lnTo>
                <a:lnTo>
                  <a:pt x="16876" y="175626"/>
                </a:lnTo>
                <a:lnTo>
                  <a:pt x="4346" y="221262"/>
                </a:lnTo>
                <a:lnTo>
                  <a:pt x="0" y="269748"/>
                </a:lnTo>
                <a:lnTo>
                  <a:pt x="4346" y="318233"/>
                </a:lnTo>
                <a:lnTo>
                  <a:pt x="16876" y="363869"/>
                </a:lnTo>
                <a:lnTo>
                  <a:pt x="36830" y="405891"/>
                </a:lnTo>
                <a:lnTo>
                  <a:pt x="63443" y="443540"/>
                </a:lnTo>
                <a:lnTo>
                  <a:pt x="95955" y="476052"/>
                </a:lnTo>
                <a:lnTo>
                  <a:pt x="133603" y="502665"/>
                </a:lnTo>
                <a:lnTo>
                  <a:pt x="175626" y="522619"/>
                </a:lnTo>
                <a:lnTo>
                  <a:pt x="221262" y="535149"/>
                </a:lnTo>
                <a:lnTo>
                  <a:pt x="269748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2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8" y="0"/>
                </a:lnTo>
                <a:close/>
              </a:path>
            </a:pathLst>
          </a:custGeom>
          <a:solidFill>
            <a:srgbClr val="AFC1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639302" y="2281399"/>
            <a:ext cx="27241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432292" y="4416892"/>
            <a:ext cx="678205" cy="679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03919" y="4488532"/>
            <a:ext cx="539750" cy="541020"/>
          </a:xfrm>
          <a:custGeom>
            <a:avLst/>
            <a:gdLst/>
            <a:ahLst/>
            <a:cxnLst/>
            <a:rect l="l" t="t" r="r" b="b"/>
            <a:pathLst>
              <a:path w="539750" h="541020">
                <a:moveTo>
                  <a:pt x="269748" y="0"/>
                </a:moveTo>
                <a:lnTo>
                  <a:pt x="221262" y="4359"/>
                </a:lnTo>
                <a:lnTo>
                  <a:pt x="175626" y="16929"/>
                </a:lnTo>
                <a:lnTo>
                  <a:pt x="133603" y="36942"/>
                </a:lnTo>
                <a:lnTo>
                  <a:pt x="95955" y="63635"/>
                </a:lnTo>
                <a:lnTo>
                  <a:pt x="63443" y="96243"/>
                </a:lnTo>
                <a:lnTo>
                  <a:pt x="36829" y="133999"/>
                </a:lnTo>
                <a:lnTo>
                  <a:pt x="16876" y="176139"/>
                </a:lnTo>
                <a:lnTo>
                  <a:pt x="4346" y="221897"/>
                </a:lnTo>
                <a:lnTo>
                  <a:pt x="0" y="270509"/>
                </a:lnTo>
                <a:lnTo>
                  <a:pt x="4346" y="319122"/>
                </a:lnTo>
                <a:lnTo>
                  <a:pt x="16876" y="364880"/>
                </a:lnTo>
                <a:lnTo>
                  <a:pt x="36830" y="407020"/>
                </a:lnTo>
                <a:lnTo>
                  <a:pt x="63443" y="444776"/>
                </a:lnTo>
                <a:lnTo>
                  <a:pt x="95955" y="477384"/>
                </a:lnTo>
                <a:lnTo>
                  <a:pt x="133603" y="504077"/>
                </a:lnTo>
                <a:lnTo>
                  <a:pt x="175626" y="524090"/>
                </a:lnTo>
                <a:lnTo>
                  <a:pt x="221262" y="536660"/>
                </a:lnTo>
                <a:lnTo>
                  <a:pt x="269748" y="541019"/>
                </a:lnTo>
                <a:lnTo>
                  <a:pt x="318233" y="536660"/>
                </a:lnTo>
                <a:lnTo>
                  <a:pt x="363869" y="524090"/>
                </a:lnTo>
                <a:lnTo>
                  <a:pt x="405892" y="504077"/>
                </a:lnTo>
                <a:lnTo>
                  <a:pt x="443540" y="477384"/>
                </a:lnTo>
                <a:lnTo>
                  <a:pt x="476052" y="444776"/>
                </a:lnTo>
                <a:lnTo>
                  <a:pt x="502666" y="407020"/>
                </a:lnTo>
                <a:lnTo>
                  <a:pt x="522619" y="364880"/>
                </a:lnTo>
                <a:lnTo>
                  <a:pt x="535149" y="319122"/>
                </a:lnTo>
                <a:lnTo>
                  <a:pt x="539496" y="270509"/>
                </a:lnTo>
                <a:lnTo>
                  <a:pt x="535149" y="221897"/>
                </a:lnTo>
                <a:lnTo>
                  <a:pt x="522619" y="176139"/>
                </a:lnTo>
                <a:lnTo>
                  <a:pt x="502665" y="133999"/>
                </a:lnTo>
                <a:lnTo>
                  <a:pt x="476052" y="96243"/>
                </a:lnTo>
                <a:lnTo>
                  <a:pt x="443540" y="63635"/>
                </a:lnTo>
                <a:lnTo>
                  <a:pt x="405892" y="36942"/>
                </a:lnTo>
                <a:lnTo>
                  <a:pt x="363869" y="16929"/>
                </a:lnTo>
                <a:lnTo>
                  <a:pt x="318233" y="4359"/>
                </a:lnTo>
                <a:lnTo>
                  <a:pt x="269748" y="0"/>
                </a:lnTo>
                <a:close/>
              </a:path>
            </a:pathLst>
          </a:custGeom>
          <a:solidFill>
            <a:srgbClr val="FD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625078" y="4490819"/>
            <a:ext cx="30099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863595" y="4448909"/>
            <a:ext cx="653795" cy="6537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95016" y="4354433"/>
            <a:ext cx="789444" cy="96772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23032" y="4488532"/>
            <a:ext cx="539750" cy="541020"/>
          </a:xfrm>
          <a:custGeom>
            <a:avLst/>
            <a:gdLst/>
            <a:ahLst/>
            <a:cxnLst/>
            <a:rect l="l" t="t" r="r" b="b"/>
            <a:pathLst>
              <a:path w="539750" h="541020">
                <a:moveTo>
                  <a:pt x="269748" y="0"/>
                </a:moveTo>
                <a:lnTo>
                  <a:pt x="221262" y="4359"/>
                </a:lnTo>
                <a:lnTo>
                  <a:pt x="175626" y="16929"/>
                </a:lnTo>
                <a:lnTo>
                  <a:pt x="133604" y="36942"/>
                </a:lnTo>
                <a:lnTo>
                  <a:pt x="95955" y="63635"/>
                </a:lnTo>
                <a:lnTo>
                  <a:pt x="63443" y="96243"/>
                </a:lnTo>
                <a:lnTo>
                  <a:pt x="36830" y="133999"/>
                </a:lnTo>
                <a:lnTo>
                  <a:pt x="16876" y="176139"/>
                </a:lnTo>
                <a:lnTo>
                  <a:pt x="4346" y="221897"/>
                </a:lnTo>
                <a:lnTo>
                  <a:pt x="0" y="270509"/>
                </a:lnTo>
                <a:lnTo>
                  <a:pt x="4346" y="319122"/>
                </a:lnTo>
                <a:lnTo>
                  <a:pt x="16876" y="364880"/>
                </a:lnTo>
                <a:lnTo>
                  <a:pt x="36829" y="407020"/>
                </a:lnTo>
                <a:lnTo>
                  <a:pt x="63443" y="444776"/>
                </a:lnTo>
                <a:lnTo>
                  <a:pt x="95955" y="477384"/>
                </a:lnTo>
                <a:lnTo>
                  <a:pt x="133603" y="504077"/>
                </a:lnTo>
                <a:lnTo>
                  <a:pt x="175626" y="524090"/>
                </a:lnTo>
                <a:lnTo>
                  <a:pt x="221262" y="536660"/>
                </a:lnTo>
                <a:lnTo>
                  <a:pt x="269748" y="541019"/>
                </a:lnTo>
                <a:lnTo>
                  <a:pt x="318233" y="536660"/>
                </a:lnTo>
                <a:lnTo>
                  <a:pt x="363869" y="524090"/>
                </a:lnTo>
                <a:lnTo>
                  <a:pt x="405891" y="504077"/>
                </a:lnTo>
                <a:lnTo>
                  <a:pt x="443540" y="477384"/>
                </a:lnTo>
                <a:lnTo>
                  <a:pt x="476052" y="444776"/>
                </a:lnTo>
                <a:lnTo>
                  <a:pt x="502665" y="407020"/>
                </a:lnTo>
                <a:lnTo>
                  <a:pt x="522619" y="364880"/>
                </a:lnTo>
                <a:lnTo>
                  <a:pt x="535149" y="319122"/>
                </a:lnTo>
                <a:lnTo>
                  <a:pt x="539495" y="270509"/>
                </a:lnTo>
                <a:lnTo>
                  <a:pt x="535149" y="221897"/>
                </a:lnTo>
                <a:lnTo>
                  <a:pt x="522619" y="176139"/>
                </a:lnTo>
                <a:lnTo>
                  <a:pt x="502665" y="133999"/>
                </a:lnTo>
                <a:lnTo>
                  <a:pt x="476052" y="96243"/>
                </a:lnTo>
                <a:lnTo>
                  <a:pt x="443540" y="63635"/>
                </a:lnTo>
                <a:lnTo>
                  <a:pt x="405891" y="36942"/>
                </a:lnTo>
                <a:lnTo>
                  <a:pt x="363869" y="16929"/>
                </a:lnTo>
                <a:lnTo>
                  <a:pt x="318233" y="4359"/>
                </a:lnTo>
                <a:lnTo>
                  <a:pt x="269748" y="0"/>
                </a:lnTo>
                <a:close/>
              </a:path>
            </a:pathLst>
          </a:custGeom>
          <a:solidFill>
            <a:srgbClr val="E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086226" y="4490819"/>
            <a:ext cx="2127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98611" y="526095"/>
            <a:ext cx="8813105" cy="827918"/>
          </a:xfrm>
          <a:prstGeom prst="rect">
            <a:avLst/>
          </a:prstGeom>
        </p:spPr>
        <p:txBody>
          <a:bodyPr vert="horz" wrap="square" lIns="0" tIns="210311" rIns="0" bIns="0" rtlCol="0">
            <a:spAutoFit/>
          </a:bodyPr>
          <a:lstStyle/>
          <a:p>
            <a:pPr marL="633730">
              <a:lnSpc>
                <a:spcPct val="100000"/>
              </a:lnSpc>
            </a:pPr>
            <a:r>
              <a:rPr lang="en-US" sz="4000" b="1" spc="-5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Calibri"/>
              </a:rPr>
              <a:t>Prinsip</a:t>
            </a:r>
            <a:r>
              <a:rPr lang="en-US" sz="4000" b="1" spc="-5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Calibri"/>
              </a:rPr>
              <a:t> &amp; </a:t>
            </a:r>
            <a:r>
              <a:rPr sz="4000" b="1" spc="-5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Calibri"/>
              </a:rPr>
              <a:t>P</a:t>
            </a:r>
            <a:r>
              <a:rPr lang="en-US" sz="4000" b="1" spc="-5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Calibri"/>
              </a:rPr>
              <a:t>latform </a:t>
            </a:r>
            <a:r>
              <a:rPr sz="4000" b="1" spc="-15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Calibri"/>
              </a:rPr>
              <a:t>Partisipasi</a:t>
            </a:r>
            <a:r>
              <a:rPr lang="en-US" sz="4000" b="1" spc="-15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Calibri"/>
              </a:rPr>
              <a:t> </a:t>
            </a:r>
            <a:r>
              <a:rPr lang="en-US" sz="4000" b="1" spc="-15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Calibri"/>
              </a:rPr>
              <a:t>bagi</a:t>
            </a:r>
            <a:r>
              <a:rPr lang="en-US" sz="4000" b="1" spc="-15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Calibri"/>
              </a:rPr>
              <a:t> SDGs</a:t>
            </a:r>
            <a:endParaRPr sz="40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6865" y="1418364"/>
            <a:ext cx="194609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solidFill>
                  <a:srgbClr val="0070C0"/>
                </a:solidFill>
                <a:latin typeface="Calibri"/>
                <a:cs typeface="Calibri"/>
              </a:rPr>
              <a:t>Prinsip</a:t>
            </a:r>
            <a:r>
              <a:rPr b="1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0070C0"/>
                </a:solidFill>
                <a:latin typeface="Calibri"/>
                <a:cs typeface="Calibri"/>
              </a:rPr>
              <a:t>Kemitraan</a:t>
            </a:r>
            <a:endParaRPr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6176" y="1911448"/>
            <a:ext cx="1929764" cy="551815"/>
          </a:xfrm>
          <a:custGeom>
            <a:avLst/>
            <a:gdLst/>
            <a:ahLst/>
            <a:cxnLst/>
            <a:rect l="l" t="t" r="r" b="b"/>
            <a:pathLst>
              <a:path w="1929764" h="551814">
                <a:moveTo>
                  <a:pt x="1929384" y="0"/>
                </a:moveTo>
                <a:lnTo>
                  <a:pt x="275843" y="0"/>
                </a:lnTo>
                <a:lnTo>
                  <a:pt x="0" y="275843"/>
                </a:lnTo>
                <a:lnTo>
                  <a:pt x="275843" y="551688"/>
                </a:lnTo>
                <a:lnTo>
                  <a:pt x="1929384" y="551688"/>
                </a:lnTo>
                <a:lnTo>
                  <a:pt x="19293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6176" y="1911448"/>
            <a:ext cx="1929764" cy="551815"/>
          </a:xfrm>
          <a:custGeom>
            <a:avLst/>
            <a:gdLst/>
            <a:ahLst/>
            <a:cxnLst/>
            <a:rect l="l" t="t" r="r" b="b"/>
            <a:pathLst>
              <a:path w="1929764" h="551814">
                <a:moveTo>
                  <a:pt x="1929384" y="551688"/>
                </a:moveTo>
                <a:lnTo>
                  <a:pt x="275843" y="551688"/>
                </a:lnTo>
                <a:lnTo>
                  <a:pt x="0" y="275843"/>
                </a:lnTo>
                <a:lnTo>
                  <a:pt x="275843" y="0"/>
                </a:lnTo>
                <a:lnTo>
                  <a:pt x="1929384" y="0"/>
                </a:lnTo>
                <a:lnTo>
                  <a:pt x="1929384" y="55168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073607" y="2023970"/>
            <a:ext cx="13252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Trust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70331" y="1911448"/>
            <a:ext cx="551688" cy="5516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0331" y="1911448"/>
            <a:ext cx="551815" cy="551815"/>
          </a:xfrm>
          <a:custGeom>
            <a:avLst/>
            <a:gdLst/>
            <a:ahLst/>
            <a:cxnLst/>
            <a:rect l="l" t="t" r="r" b="b"/>
            <a:pathLst>
              <a:path w="551815" h="551814">
                <a:moveTo>
                  <a:pt x="0" y="275843"/>
                </a:moveTo>
                <a:lnTo>
                  <a:pt x="4444" y="226246"/>
                </a:lnTo>
                <a:lnTo>
                  <a:pt x="17256" y="179570"/>
                </a:lnTo>
                <a:lnTo>
                  <a:pt x="37659" y="136595"/>
                </a:lnTo>
                <a:lnTo>
                  <a:pt x="64873" y="98098"/>
                </a:lnTo>
                <a:lnTo>
                  <a:pt x="98119" y="64856"/>
                </a:lnTo>
                <a:lnTo>
                  <a:pt x="136618" y="37648"/>
                </a:lnTo>
                <a:lnTo>
                  <a:pt x="179591" y="17251"/>
                </a:lnTo>
                <a:lnTo>
                  <a:pt x="226259" y="4442"/>
                </a:lnTo>
                <a:lnTo>
                  <a:pt x="275844" y="0"/>
                </a:lnTo>
                <a:lnTo>
                  <a:pt x="325428" y="4442"/>
                </a:lnTo>
                <a:lnTo>
                  <a:pt x="372096" y="17251"/>
                </a:lnTo>
                <a:lnTo>
                  <a:pt x="415069" y="37648"/>
                </a:lnTo>
                <a:lnTo>
                  <a:pt x="453568" y="64856"/>
                </a:lnTo>
                <a:lnTo>
                  <a:pt x="486814" y="98098"/>
                </a:lnTo>
                <a:lnTo>
                  <a:pt x="514028" y="136595"/>
                </a:lnTo>
                <a:lnTo>
                  <a:pt x="534431" y="179570"/>
                </a:lnTo>
                <a:lnTo>
                  <a:pt x="547243" y="226246"/>
                </a:lnTo>
                <a:lnTo>
                  <a:pt x="551688" y="275843"/>
                </a:lnTo>
                <a:lnTo>
                  <a:pt x="547243" y="325441"/>
                </a:lnTo>
                <a:lnTo>
                  <a:pt x="534431" y="372117"/>
                </a:lnTo>
                <a:lnTo>
                  <a:pt x="514028" y="415092"/>
                </a:lnTo>
                <a:lnTo>
                  <a:pt x="486814" y="453589"/>
                </a:lnTo>
                <a:lnTo>
                  <a:pt x="453568" y="486831"/>
                </a:lnTo>
                <a:lnTo>
                  <a:pt x="415069" y="514039"/>
                </a:lnTo>
                <a:lnTo>
                  <a:pt x="372096" y="534436"/>
                </a:lnTo>
                <a:lnTo>
                  <a:pt x="325428" y="547245"/>
                </a:lnTo>
                <a:lnTo>
                  <a:pt x="275844" y="551688"/>
                </a:lnTo>
                <a:lnTo>
                  <a:pt x="226259" y="547245"/>
                </a:lnTo>
                <a:lnTo>
                  <a:pt x="179591" y="534436"/>
                </a:lnTo>
                <a:lnTo>
                  <a:pt x="136618" y="514039"/>
                </a:lnTo>
                <a:lnTo>
                  <a:pt x="98119" y="486831"/>
                </a:lnTo>
                <a:lnTo>
                  <a:pt x="64873" y="453589"/>
                </a:lnTo>
                <a:lnTo>
                  <a:pt x="37659" y="415092"/>
                </a:lnTo>
                <a:lnTo>
                  <a:pt x="17256" y="372117"/>
                </a:lnTo>
                <a:lnTo>
                  <a:pt x="4444" y="325441"/>
                </a:lnTo>
                <a:lnTo>
                  <a:pt x="0" y="2758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6176" y="2627729"/>
            <a:ext cx="1929764" cy="551815"/>
          </a:xfrm>
          <a:custGeom>
            <a:avLst/>
            <a:gdLst/>
            <a:ahLst/>
            <a:cxnLst/>
            <a:rect l="l" t="t" r="r" b="b"/>
            <a:pathLst>
              <a:path w="1929764" h="551814">
                <a:moveTo>
                  <a:pt x="1929384" y="0"/>
                </a:moveTo>
                <a:lnTo>
                  <a:pt x="275843" y="0"/>
                </a:lnTo>
                <a:lnTo>
                  <a:pt x="0" y="275844"/>
                </a:lnTo>
                <a:lnTo>
                  <a:pt x="275843" y="551688"/>
                </a:lnTo>
                <a:lnTo>
                  <a:pt x="1929384" y="551688"/>
                </a:lnTo>
                <a:lnTo>
                  <a:pt x="1929384" y="0"/>
                </a:lnTo>
                <a:close/>
              </a:path>
            </a:pathLst>
          </a:custGeom>
          <a:solidFill>
            <a:srgbClr val="D77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6176" y="2627729"/>
            <a:ext cx="1929764" cy="551815"/>
          </a:xfrm>
          <a:custGeom>
            <a:avLst/>
            <a:gdLst/>
            <a:ahLst/>
            <a:cxnLst/>
            <a:rect l="l" t="t" r="r" b="b"/>
            <a:pathLst>
              <a:path w="1929764" h="551814">
                <a:moveTo>
                  <a:pt x="1929384" y="551688"/>
                </a:moveTo>
                <a:lnTo>
                  <a:pt x="275843" y="551688"/>
                </a:lnTo>
                <a:lnTo>
                  <a:pt x="0" y="275844"/>
                </a:lnTo>
                <a:lnTo>
                  <a:pt x="275843" y="0"/>
                </a:lnTo>
                <a:lnTo>
                  <a:pt x="1929384" y="0"/>
                </a:lnTo>
                <a:lnTo>
                  <a:pt x="1929384" y="55168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172667" y="2614267"/>
            <a:ext cx="112649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065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Equal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Partnership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70331" y="2627729"/>
            <a:ext cx="551688" cy="5516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0331" y="2627729"/>
            <a:ext cx="551815" cy="551815"/>
          </a:xfrm>
          <a:custGeom>
            <a:avLst/>
            <a:gdLst/>
            <a:ahLst/>
            <a:cxnLst/>
            <a:rect l="l" t="t" r="r" b="b"/>
            <a:pathLst>
              <a:path w="551815" h="551814">
                <a:moveTo>
                  <a:pt x="0" y="275844"/>
                </a:moveTo>
                <a:lnTo>
                  <a:pt x="4444" y="226246"/>
                </a:lnTo>
                <a:lnTo>
                  <a:pt x="17256" y="179570"/>
                </a:lnTo>
                <a:lnTo>
                  <a:pt x="37659" y="136595"/>
                </a:lnTo>
                <a:lnTo>
                  <a:pt x="64873" y="98098"/>
                </a:lnTo>
                <a:lnTo>
                  <a:pt x="98119" y="64856"/>
                </a:lnTo>
                <a:lnTo>
                  <a:pt x="136618" y="37648"/>
                </a:lnTo>
                <a:lnTo>
                  <a:pt x="179591" y="17251"/>
                </a:lnTo>
                <a:lnTo>
                  <a:pt x="226259" y="4442"/>
                </a:lnTo>
                <a:lnTo>
                  <a:pt x="275844" y="0"/>
                </a:lnTo>
                <a:lnTo>
                  <a:pt x="325428" y="4442"/>
                </a:lnTo>
                <a:lnTo>
                  <a:pt x="372096" y="17251"/>
                </a:lnTo>
                <a:lnTo>
                  <a:pt x="415069" y="37648"/>
                </a:lnTo>
                <a:lnTo>
                  <a:pt x="453568" y="64856"/>
                </a:lnTo>
                <a:lnTo>
                  <a:pt x="486814" y="98098"/>
                </a:lnTo>
                <a:lnTo>
                  <a:pt x="514028" y="136595"/>
                </a:lnTo>
                <a:lnTo>
                  <a:pt x="534431" y="179570"/>
                </a:lnTo>
                <a:lnTo>
                  <a:pt x="547243" y="226246"/>
                </a:lnTo>
                <a:lnTo>
                  <a:pt x="551688" y="275844"/>
                </a:lnTo>
                <a:lnTo>
                  <a:pt x="547243" y="325441"/>
                </a:lnTo>
                <a:lnTo>
                  <a:pt x="534431" y="372117"/>
                </a:lnTo>
                <a:lnTo>
                  <a:pt x="514028" y="415092"/>
                </a:lnTo>
                <a:lnTo>
                  <a:pt x="486814" y="453589"/>
                </a:lnTo>
                <a:lnTo>
                  <a:pt x="453568" y="486831"/>
                </a:lnTo>
                <a:lnTo>
                  <a:pt x="415069" y="514039"/>
                </a:lnTo>
                <a:lnTo>
                  <a:pt x="372096" y="534436"/>
                </a:lnTo>
                <a:lnTo>
                  <a:pt x="325428" y="547245"/>
                </a:lnTo>
                <a:lnTo>
                  <a:pt x="275844" y="551688"/>
                </a:lnTo>
                <a:lnTo>
                  <a:pt x="226259" y="547245"/>
                </a:lnTo>
                <a:lnTo>
                  <a:pt x="179591" y="534436"/>
                </a:lnTo>
                <a:lnTo>
                  <a:pt x="136618" y="514039"/>
                </a:lnTo>
                <a:lnTo>
                  <a:pt x="98119" y="486831"/>
                </a:lnTo>
                <a:lnTo>
                  <a:pt x="64873" y="453589"/>
                </a:lnTo>
                <a:lnTo>
                  <a:pt x="37659" y="415092"/>
                </a:lnTo>
                <a:lnTo>
                  <a:pt x="17256" y="372117"/>
                </a:lnTo>
                <a:lnTo>
                  <a:pt x="4444" y="325441"/>
                </a:lnTo>
                <a:lnTo>
                  <a:pt x="0" y="27584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6176" y="3344009"/>
            <a:ext cx="1929764" cy="550545"/>
          </a:xfrm>
          <a:custGeom>
            <a:avLst/>
            <a:gdLst/>
            <a:ahLst/>
            <a:cxnLst/>
            <a:rect l="l" t="t" r="r" b="b"/>
            <a:pathLst>
              <a:path w="1929764" h="550545">
                <a:moveTo>
                  <a:pt x="1929384" y="0"/>
                </a:moveTo>
                <a:lnTo>
                  <a:pt x="275082" y="0"/>
                </a:lnTo>
                <a:lnTo>
                  <a:pt x="0" y="275081"/>
                </a:lnTo>
                <a:lnTo>
                  <a:pt x="275082" y="550163"/>
                </a:lnTo>
                <a:lnTo>
                  <a:pt x="1929384" y="550163"/>
                </a:lnTo>
                <a:lnTo>
                  <a:pt x="1929384" y="0"/>
                </a:lnTo>
                <a:close/>
              </a:path>
            </a:pathLst>
          </a:custGeom>
          <a:solidFill>
            <a:srgbClr val="C48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6176" y="3344009"/>
            <a:ext cx="1929764" cy="550545"/>
          </a:xfrm>
          <a:custGeom>
            <a:avLst/>
            <a:gdLst/>
            <a:ahLst/>
            <a:cxnLst/>
            <a:rect l="l" t="t" r="r" b="b"/>
            <a:pathLst>
              <a:path w="1929764" h="550545">
                <a:moveTo>
                  <a:pt x="1929384" y="550163"/>
                </a:moveTo>
                <a:lnTo>
                  <a:pt x="275082" y="550163"/>
                </a:lnTo>
                <a:lnTo>
                  <a:pt x="0" y="275081"/>
                </a:lnTo>
                <a:lnTo>
                  <a:pt x="275082" y="0"/>
                </a:lnTo>
                <a:lnTo>
                  <a:pt x="1929384" y="0"/>
                </a:lnTo>
                <a:lnTo>
                  <a:pt x="1929384" y="55016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116279" y="3456149"/>
            <a:ext cx="12433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Participation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70331" y="3344009"/>
            <a:ext cx="551688" cy="5501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0331" y="3344009"/>
            <a:ext cx="551815" cy="550545"/>
          </a:xfrm>
          <a:custGeom>
            <a:avLst/>
            <a:gdLst/>
            <a:ahLst/>
            <a:cxnLst/>
            <a:rect l="l" t="t" r="r" b="b"/>
            <a:pathLst>
              <a:path w="551815" h="550545">
                <a:moveTo>
                  <a:pt x="0" y="275081"/>
                </a:moveTo>
                <a:lnTo>
                  <a:pt x="4444" y="225643"/>
                </a:lnTo>
                <a:lnTo>
                  <a:pt x="17256" y="179109"/>
                </a:lnTo>
                <a:lnTo>
                  <a:pt x="37659" y="136256"/>
                </a:lnTo>
                <a:lnTo>
                  <a:pt x="64873" y="97863"/>
                </a:lnTo>
                <a:lnTo>
                  <a:pt x="98119" y="64706"/>
                </a:lnTo>
                <a:lnTo>
                  <a:pt x="136618" y="37563"/>
                </a:lnTo>
                <a:lnTo>
                  <a:pt x="179591" y="17213"/>
                </a:lnTo>
                <a:lnTo>
                  <a:pt x="226259" y="4432"/>
                </a:lnTo>
                <a:lnTo>
                  <a:pt x="275844" y="0"/>
                </a:lnTo>
                <a:lnTo>
                  <a:pt x="325428" y="4432"/>
                </a:lnTo>
                <a:lnTo>
                  <a:pt x="372096" y="17213"/>
                </a:lnTo>
                <a:lnTo>
                  <a:pt x="415069" y="37563"/>
                </a:lnTo>
                <a:lnTo>
                  <a:pt x="453568" y="64706"/>
                </a:lnTo>
                <a:lnTo>
                  <a:pt x="486814" y="97863"/>
                </a:lnTo>
                <a:lnTo>
                  <a:pt x="514028" y="136256"/>
                </a:lnTo>
                <a:lnTo>
                  <a:pt x="534431" y="179109"/>
                </a:lnTo>
                <a:lnTo>
                  <a:pt x="547243" y="225643"/>
                </a:lnTo>
                <a:lnTo>
                  <a:pt x="551688" y="275081"/>
                </a:lnTo>
                <a:lnTo>
                  <a:pt x="547243" y="324520"/>
                </a:lnTo>
                <a:lnTo>
                  <a:pt x="534431" y="371054"/>
                </a:lnTo>
                <a:lnTo>
                  <a:pt x="514028" y="413907"/>
                </a:lnTo>
                <a:lnTo>
                  <a:pt x="486814" y="452300"/>
                </a:lnTo>
                <a:lnTo>
                  <a:pt x="453568" y="485457"/>
                </a:lnTo>
                <a:lnTo>
                  <a:pt x="415069" y="512600"/>
                </a:lnTo>
                <a:lnTo>
                  <a:pt x="372096" y="532950"/>
                </a:lnTo>
                <a:lnTo>
                  <a:pt x="325428" y="545731"/>
                </a:lnTo>
                <a:lnTo>
                  <a:pt x="275844" y="550163"/>
                </a:lnTo>
                <a:lnTo>
                  <a:pt x="226259" y="545731"/>
                </a:lnTo>
                <a:lnTo>
                  <a:pt x="179591" y="532950"/>
                </a:lnTo>
                <a:lnTo>
                  <a:pt x="136618" y="512600"/>
                </a:lnTo>
                <a:lnTo>
                  <a:pt x="98119" y="485457"/>
                </a:lnTo>
                <a:lnTo>
                  <a:pt x="64873" y="452300"/>
                </a:lnTo>
                <a:lnTo>
                  <a:pt x="37659" y="413907"/>
                </a:lnTo>
                <a:lnTo>
                  <a:pt x="17256" y="371054"/>
                </a:lnTo>
                <a:lnTo>
                  <a:pt x="4444" y="324520"/>
                </a:lnTo>
                <a:lnTo>
                  <a:pt x="0" y="27508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6176" y="4058765"/>
            <a:ext cx="1929764" cy="551815"/>
          </a:xfrm>
          <a:custGeom>
            <a:avLst/>
            <a:gdLst/>
            <a:ahLst/>
            <a:cxnLst/>
            <a:rect l="l" t="t" r="r" b="b"/>
            <a:pathLst>
              <a:path w="1929764" h="551814">
                <a:moveTo>
                  <a:pt x="1929384" y="0"/>
                </a:moveTo>
                <a:lnTo>
                  <a:pt x="275843" y="0"/>
                </a:lnTo>
                <a:lnTo>
                  <a:pt x="0" y="275844"/>
                </a:lnTo>
                <a:lnTo>
                  <a:pt x="275843" y="551688"/>
                </a:lnTo>
                <a:lnTo>
                  <a:pt x="1929384" y="551688"/>
                </a:lnTo>
                <a:lnTo>
                  <a:pt x="1929384" y="0"/>
                </a:lnTo>
                <a:close/>
              </a:path>
            </a:pathLst>
          </a:custGeom>
          <a:solidFill>
            <a:srgbClr val="B49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6176" y="4058765"/>
            <a:ext cx="1929764" cy="551815"/>
          </a:xfrm>
          <a:custGeom>
            <a:avLst/>
            <a:gdLst/>
            <a:ahLst/>
            <a:cxnLst/>
            <a:rect l="l" t="t" r="r" b="b"/>
            <a:pathLst>
              <a:path w="1929764" h="551814">
                <a:moveTo>
                  <a:pt x="1929384" y="551688"/>
                </a:moveTo>
                <a:lnTo>
                  <a:pt x="275843" y="551688"/>
                </a:lnTo>
                <a:lnTo>
                  <a:pt x="0" y="275844"/>
                </a:lnTo>
                <a:lnTo>
                  <a:pt x="275843" y="0"/>
                </a:lnTo>
                <a:lnTo>
                  <a:pt x="1929384" y="0"/>
                </a:lnTo>
                <a:lnTo>
                  <a:pt x="1929384" y="55168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133043" y="4172175"/>
            <a:ext cx="120904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Accountable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70331" y="4058765"/>
            <a:ext cx="551688" cy="5516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0331" y="4058765"/>
            <a:ext cx="551815" cy="551815"/>
          </a:xfrm>
          <a:custGeom>
            <a:avLst/>
            <a:gdLst/>
            <a:ahLst/>
            <a:cxnLst/>
            <a:rect l="l" t="t" r="r" b="b"/>
            <a:pathLst>
              <a:path w="551815" h="551814">
                <a:moveTo>
                  <a:pt x="0" y="275844"/>
                </a:moveTo>
                <a:lnTo>
                  <a:pt x="4444" y="226246"/>
                </a:lnTo>
                <a:lnTo>
                  <a:pt x="17256" y="179570"/>
                </a:lnTo>
                <a:lnTo>
                  <a:pt x="37659" y="136595"/>
                </a:lnTo>
                <a:lnTo>
                  <a:pt x="64873" y="98098"/>
                </a:lnTo>
                <a:lnTo>
                  <a:pt x="98119" y="64856"/>
                </a:lnTo>
                <a:lnTo>
                  <a:pt x="136618" y="37648"/>
                </a:lnTo>
                <a:lnTo>
                  <a:pt x="179591" y="17251"/>
                </a:lnTo>
                <a:lnTo>
                  <a:pt x="226259" y="4442"/>
                </a:lnTo>
                <a:lnTo>
                  <a:pt x="275844" y="0"/>
                </a:lnTo>
                <a:lnTo>
                  <a:pt x="325428" y="4442"/>
                </a:lnTo>
                <a:lnTo>
                  <a:pt x="372096" y="17251"/>
                </a:lnTo>
                <a:lnTo>
                  <a:pt x="415069" y="37648"/>
                </a:lnTo>
                <a:lnTo>
                  <a:pt x="453568" y="64856"/>
                </a:lnTo>
                <a:lnTo>
                  <a:pt x="486814" y="98098"/>
                </a:lnTo>
                <a:lnTo>
                  <a:pt x="514028" y="136595"/>
                </a:lnTo>
                <a:lnTo>
                  <a:pt x="534431" y="179570"/>
                </a:lnTo>
                <a:lnTo>
                  <a:pt x="547243" y="226246"/>
                </a:lnTo>
                <a:lnTo>
                  <a:pt x="551688" y="275844"/>
                </a:lnTo>
                <a:lnTo>
                  <a:pt x="547243" y="325441"/>
                </a:lnTo>
                <a:lnTo>
                  <a:pt x="534431" y="372117"/>
                </a:lnTo>
                <a:lnTo>
                  <a:pt x="514028" y="415092"/>
                </a:lnTo>
                <a:lnTo>
                  <a:pt x="486814" y="453589"/>
                </a:lnTo>
                <a:lnTo>
                  <a:pt x="453568" y="486831"/>
                </a:lnTo>
                <a:lnTo>
                  <a:pt x="415069" y="514039"/>
                </a:lnTo>
                <a:lnTo>
                  <a:pt x="372096" y="534436"/>
                </a:lnTo>
                <a:lnTo>
                  <a:pt x="325428" y="547245"/>
                </a:lnTo>
                <a:lnTo>
                  <a:pt x="275844" y="551688"/>
                </a:lnTo>
                <a:lnTo>
                  <a:pt x="226259" y="547245"/>
                </a:lnTo>
                <a:lnTo>
                  <a:pt x="179591" y="534436"/>
                </a:lnTo>
                <a:lnTo>
                  <a:pt x="136618" y="514039"/>
                </a:lnTo>
                <a:lnTo>
                  <a:pt x="98119" y="486831"/>
                </a:lnTo>
                <a:lnTo>
                  <a:pt x="64873" y="453589"/>
                </a:lnTo>
                <a:lnTo>
                  <a:pt x="37659" y="415092"/>
                </a:lnTo>
                <a:lnTo>
                  <a:pt x="17256" y="372117"/>
                </a:lnTo>
                <a:lnTo>
                  <a:pt x="4444" y="325441"/>
                </a:lnTo>
                <a:lnTo>
                  <a:pt x="0" y="27584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6176" y="4775044"/>
            <a:ext cx="1929764" cy="551815"/>
          </a:xfrm>
          <a:custGeom>
            <a:avLst/>
            <a:gdLst/>
            <a:ahLst/>
            <a:cxnLst/>
            <a:rect l="l" t="t" r="r" b="b"/>
            <a:pathLst>
              <a:path w="1929764" h="551814">
                <a:moveTo>
                  <a:pt x="1929384" y="0"/>
                </a:moveTo>
                <a:lnTo>
                  <a:pt x="275843" y="0"/>
                </a:lnTo>
                <a:lnTo>
                  <a:pt x="0" y="275844"/>
                </a:lnTo>
                <a:lnTo>
                  <a:pt x="275843" y="551688"/>
                </a:lnTo>
                <a:lnTo>
                  <a:pt x="1929384" y="551688"/>
                </a:lnTo>
                <a:lnTo>
                  <a:pt x="1929384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6176" y="4775044"/>
            <a:ext cx="1929764" cy="551815"/>
          </a:xfrm>
          <a:custGeom>
            <a:avLst/>
            <a:gdLst/>
            <a:ahLst/>
            <a:cxnLst/>
            <a:rect l="l" t="t" r="r" b="b"/>
            <a:pathLst>
              <a:path w="1929764" h="551814">
                <a:moveTo>
                  <a:pt x="1929384" y="551688"/>
                </a:moveTo>
                <a:lnTo>
                  <a:pt x="275843" y="551688"/>
                </a:lnTo>
                <a:lnTo>
                  <a:pt x="0" y="275844"/>
                </a:lnTo>
                <a:lnTo>
                  <a:pt x="275843" y="0"/>
                </a:lnTo>
                <a:lnTo>
                  <a:pt x="1929384" y="0"/>
                </a:lnTo>
                <a:lnTo>
                  <a:pt x="1929384" y="55168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334261" y="4791300"/>
            <a:ext cx="80645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>
              <a:lnSpc>
                <a:spcPts val="197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Mutual  B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70331" y="4775044"/>
            <a:ext cx="551688" cy="5516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0331" y="4775044"/>
            <a:ext cx="551815" cy="551815"/>
          </a:xfrm>
          <a:custGeom>
            <a:avLst/>
            <a:gdLst/>
            <a:ahLst/>
            <a:cxnLst/>
            <a:rect l="l" t="t" r="r" b="b"/>
            <a:pathLst>
              <a:path w="551815" h="551814">
                <a:moveTo>
                  <a:pt x="0" y="275844"/>
                </a:moveTo>
                <a:lnTo>
                  <a:pt x="4444" y="226246"/>
                </a:lnTo>
                <a:lnTo>
                  <a:pt x="17256" y="179570"/>
                </a:lnTo>
                <a:lnTo>
                  <a:pt x="37659" y="136595"/>
                </a:lnTo>
                <a:lnTo>
                  <a:pt x="64873" y="98098"/>
                </a:lnTo>
                <a:lnTo>
                  <a:pt x="98119" y="64856"/>
                </a:lnTo>
                <a:lnTo>
                  <a:pt x="136618" y="37648"/>
                </a:lnTo>
                <a:lnTo>
                  <a:pt x="179591" y="17251"/>
                </a:lnTo>
                <a:lnTo>
                  <a:pt x="226259" y="4442"/>
                </a:lnTo>
                <a:lnTo>
                  <a:pt x="275844" y="0"/>
                </a:lnTo>
                <a:lnTo>
                  <a:pt x="325428" y="4442"/>
                </a:lnTo>
                <a:lnTo>
                  <a:pt x="372096" y="17251"/>
                </a:lnTo>
                <a:lnTo>
                  <a:pt x="415069" y="37648"/>
                </a:lnTo>
                <a:lnTo>
                  <a:pt x="453568" y="64856"/>
                </a:lnTo>
                <a:lnTo>
                  <a:pt x="486814" y="98098"/>
                </a:lnTo>
                <a:lnTo>
                  <a:pt x="514028" y="136595"/>
                </a:lnTo>
                <a:lnTo>
                  <a:pt x="534431" y="179570"/>
                </a:lnTo>
                <a:lnTo>
                  <a:pt x="547243" y="226246"/>
                </a:lnTo>
                <a:lnTo>
                  <a:pt x="551688" y="275844"/>
                </a:lnTo>
                <a:lnTo>
                  <a:pt x="547243" y="325441"/>
                </a:lnTo>
                <a:lnTo>
                  <a:pt x="534431" y="372117"/>
                </a:lnTo>
                <a:lnTo>
                  <a:pt x="514028" y="415092"/>
                </a:lnTo>
                <a:lnTo>
                  <a:pt x="486814" y="453589"/>
                </a:lnTo>
                <a:lnTo>
                  <a:pt x="453568" y="486831"/>
                </a:lnTo>
                <a:lnTo>
                  <a:pt x="415069" y="514039"/>
                </a:lnTo>
                <a:lnTo>
                  <a:pt x="372096" y="534436"/>
                </a:lnTo>
                <a:lnTo>
                  <a:pt x="325428" y="547245"/>
                </a:lnTo>
                <a:lnTo>
                  <a:pt x="275844" y="551688"/>
                </a:lnTo>
                <a:lnTo>
                  <a:pt x="226259" y="547245"/>
                </a:lnTo>
                <a:lnTo>
                  <a:pt x="179591" y="534436"/>
                </a:lnTo>
                <a:lnTo>
                  <a:pt x="136618" y="514039"/>
                </a:lnTo>
                <a:lnTo>
                  <a:pt x="98119" y="486831"/>
                </a:lnTo>
                <a:lnTo>
                  <a:pt x="64873" y="453589"/>
                </a:lnTo>
                <a:lnTo>
                  <a:pt x="37659" y="415092"/>
                </a:lnTo>
                <a:lnTo>
                  <a:pt x="17256" y="372117"/>
                </a:lnTo>
                <a:lnTo>
                  <a:pt x="4444" y="325441"/>
                </a:lnTo>
                <a:lnTo>
                  <a:pt x="0" y="27584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215152" y="5836024"/>
            <a:ext cx="405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i="1" dirty="0">
                <a:solidFill>
                  <a:prstClr val="black"/>
                </a:solidFill>
              </a:rPr>
              <a:t>(</a:t>
            </a:r>
            <a:r>
              <a:rPr lang="en-US" sz="1800" i="1" dirty="0" err="1">
                <a:solidFill>
                  <a:prstClr val="black"/>
                </a:solidFill>
              </a:rPr>
              <a:t>dari</a:t>
            </a:r>
            <a:r>
              <a:rPr lang="en-US" sz="1800" i="1" dirty="0">
                <a:solidFill>
                  <a:prstClr val="black"/>
                </a:solidFill>
              </a:rPr>
              <a:t> </a:t>
            </a:r>
            <a:r>
              <a:rPr lang="en-US" sz="1800" i="1" dirty="0" err="1">
                <a:solidFill>
                  <a:prstClr val="black"/>
                </a:solidFill>
              </a:rPr>
              <a:t>Presentasi</a:t>
            </a:r>
            <a:r>
              <a:rPr lang="en-US" sz="1800" i="1" dirty="0">
                <a:solidFill>
                  <a:prstClr val="black"/>
                </a:solidFill>
              </a:rPr>
              <a:t> </a:t>
            </a:r>
            <a:r>
              <a:rPr lang="en-US" sz="1800" i="1" dirty="0" err="1">
                <a:solidFill>
                  <a:prstClr val="black"/>
                </a:solidFill>
              </a:rPr>
              <a:t>Bappenas</a:t>
            </a:r>
            <a:r>
              <a:rPr lang="en-US" sz="1800" i="1" dirty="0">
                <a:solidFill>
                  <a:prstClr val="black"/>
                </a:solidFill>
              </a:rPr>
              <a:t> di FEII, 19-21 </a:t>
            </a:r>
            <a:r>
              <a:rPr lang="en-US" sz="1800" i="1" dirty="0" err="1">
                <a:solidFill>
                  <a:prstClr val="black"/>
                </a:solidFill>
              </a:rPr>
              <a:t>Juli</a:t>
            </a:r>
            <a:r>
              <a:rPr lang="en-US" sz="1800" i="1" dirty="0">
                <a:solidFill>
                  <a:prstClr val="black"/>
                </a:solidFill>
              </a:rPr>
              <a:t> </a:t>
            </a:r>
            <a:r>
              <a:rPr lang="id-ID" sz="1800" i="1" dirty="0">
                <a:solidFill>
                  <a:prstClr val="black"/>
                </a:solidFill>
              </a:rPr>
              <a:t>201</a:t>
            </a:r>
            <a:r>
              <a:rPr lang="en-US" sz="1800" i="1" dirty="0">
                <a:solidFill>
                  <a:prstClr val="black"/>
                </a:solidFill>
              </a:rPr>
              <a:t>7</a:t>
            </a:r>
            <a:r>
              <a:rPr lang="en-US" sz="1800" i="1" dirty="0" smtClean="0">
                <a:solidFill>
                  <a:prstClr val="black"/>
                </a:solidFill>
              </a:rPr>
              <a:t>)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2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612" y="678400"/>
            <a:ext cx="8973670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</a:pPr>
            <a:r>
              <a:rPr lang="id-ID" sz="40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Alasan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Pelaku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Filantropi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ingin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terlibat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id-ID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SDGs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ts val="37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(</a:t>
            </a:r>
            <a:r>
              <a:rPr lang="en-US" sz="2800" b="1" i="1" dirty="0" err="1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Hasil</a:t>
            </a:r>
            <a:r>
              <a:rPr lang="en-US" sz="2800" b="1" i="1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Riset</a:t>
            </a:r>
            <a:r>
              <a:rPr lang="en-US" sz="2800" b="1" i="1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Filantropi</a:t>
            </a:r>
            <a:r>
              <a:rPr lang="en-US" sz="2800" b="1" i="1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 Indonesia, PIRAC, Ford Found., 2017) </a:t>
            </a:r>
            <a:endParaRPr lang="id-ID" sz="2800" b="1" i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677" y="1738110"/>
            <a:ext cx="2411670" cy="4811344"/>
            <a:chOff x="216560" y="-1953997"/>
            <a:chExt cx="2411670" cy="4811344"/>
          </a:xfrm>
        </p:grpSpPr>
        <p:pic>
          <p:nvPicPr>
            <p:cNvPr id="7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93" r="84259" b="59879"/>
            <a:stretch/>
          </p:blipFill>
          <p:spPr bwMode="auto">
            <a:xfrm>
              <a:off x="232464" y="-1953997"/>
              <a:ext cx="748087" cy="74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2" t="12993" r="67222" b="60093"/>
            <a:stretch/>
          </p:blipFill>
          <p:spPr bwMode="auto">
            <a:xfrm>
              <a:off x="216560" y="-1146089"/>
              <a:ext cx="750825" cy="73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65" t="13207" r="50432" b="60093"/>
            <a:stretch/>
          </p:blipFill>
          <p:spPr bwMode="auto">
            <a:xfrm>
              <a:off x="231995" y="-323080"/>
              <a:ext cx="748556" cy="73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26" t="13294" r="33889" b="60093"/>
            <a:stretch/>
          </p:blipFill>
          <p:spPr bwMode="auto">
            <a:xfrm>
              <a:off x="231995" y="457381"/>
              <a:ext cx="752894" cy="762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46" t="13420" r="17222" b="60093"/>
            <a:stretch/>
          </p:blipFill>
          <p:spPr bwMode="auto">
            <a:xfrm>
              <a:off x="223206" y="1300357"/>
              <a:ext cx="744179" cy="7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6" t="12993" b="59879"/>
            <a:stretch/>
          </p:blipFill>
          <p:spPr bwMode="auto">
            <a:xfrm>
              <a:off x="216560" y="2088782"/>
              <a:ext cx="746945" cy="7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29" r="84259" b="30830"/>
            <a:stretch/>
          </p:blipFill>
          <p:spPr bwMode="auto">
            <a:xfrm>
              <a:off x="1045109" y="-1953997"/>
              <a:ext cx="721929" cy="72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5" t="42043" r="67469" b="30616"/>
            <a:stretch/>
          </p:blipFill>
          <p:spPr bwMode="auto">
            <a:xfrm>
              <a:off x="1036130" y="-1159718"/>
              <a:ext cx="730908" cy="760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65" t="41829" r="50000" b="30616"/>
            <a:stretch/>
          </p:blipFill>
          <p:spPr bwMode="auto">
            <a:xfrm>
              <a:off x="1018392" y="-341010"/>
              <a:ext cx="775361" cy="760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32" t="41829" r="33765" b="30830"/>
            <a:stretch/>
          </p:blipFill>
          <p:spPr bwMode="auto">
            <a:xfrm>
              <a:off x="1006419" y="457381"/>
              <a:ext cx="760619" cy="760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46" t="42043" r="16327" b="30402"/>
            <a:stretch/>
          </p:blipFill>
          <p:spPr bwMode="auto">
            <a:xfrm>
              <a:off x="1015348" y="1282427"/>
              <a:ext cx="781450" cy="76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17" t="41829" b="31043"/>
            <a:stretch/>
          </p:blipFill>
          <p:spPr bwMode="auto">
            <a:xfrm>
              <a:off x="1002320" y="2078535"/>
              <a:ext cx="764718" cy="77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07" r="83765" b="1565"/>
            <a:stretch/>
          </p:blipFill>
          <p:spPr bwMode="auto">
            <a:xfrm>
              <a:off x="1796798" y="-1941993"/>
              <a:ext cx="776971" cy="750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5" t="71307" r="67592"/>
            <a:stretch/>
          </p:blipFill>
          <p:spPr bwMode="auto">
            <a:xfrm>
              <a:off x="1802368" y="-1152044"/>
              <a:ext cx="771401" cy="828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72" t="71306" r="34136" b="2884"/>
            <a:stretch/>
          </p:blipFill>
          <p:spPr bwMode="auto">
            <a:xfrm>
              <a:off x="1818792" y="488117"/>
              <a:ext cx="725943" cy="73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6" t="71734" r="17099" b="2884"/>
            <a:stretch/>
          </p:blipFill>
          <p:spPr bwMode="auto">
            <a:xfrm>
              <a:off x="1793753" y="1296876"/>
              <a:ext cx="767749" cy="74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17" t="71477" r="82" b="2884"/>
            <a:stretch/>
          </p:blipFill>
          <p:spPr bwMode="auto">
            <a:xfrm>
              <a:off x="1818792" y="2078535"/>
              <a:ext cx="809438" cy="778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user\Downloads\ID Sustainable Development Goals.jp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7" t="70987" r="50000"/>
            <a:stretch/>
          </p:blipFill>
          <p:spPr bwMode="auto">
            <a:xfrm>
              <a:off x="1793753" y="-341010"/>
              <a:ext cx="801242" cy="81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832847" y="1790657"/>
            <a:ext cx="5925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spc="-150" dirty="0" smtClean="0"/>
              <a:t>s</a:t>
            </a:r>
            <a:r>
              <a:rPr lang="id-ID" sz="2400" spc="-150" dirty="0" smtClean="0"/>
              <a:t>elaras </a:t>
            </a:r>
            <a:r>
              <a:rPr lang="id-ID" sz="2400" spc="-150" dirty="0"/>
              <a:t>dengan visi misi organisasi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spc="-150" dirty="0" smtClean="0"/>
              <a:t>m</a:t>
            </a:r>
            <a:r>
              <a:rPr lang="id-ID" sz="2400" spc="-150" dirty="0" smtClean="0"/>
              <a:t>embantu berjejaring </a:t>
            </a:r>
            <a:r>
              <a:rPr lang="id-ID" sz="2400" spc="-150" dirty="0"/>
              <a:t>dan bersinergi dengan organisasi lain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spc="-150" dirty="0" smtClean="0"/>
              <a:t>m</a:t>
            </a:r>
            <a:r>
              <a:rPr lang="id-ID" sz="2400" spc="-150" dirty="0" smtClean="0"/>
              <a:t>embantu </a:t>
            </a:r>
            <a:r>
              <a:rPr lang="id-ID" sz="2400" spc="-150" dirty="0"/>
              <a:t>lembaga mengarahkan tujuan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spc="-150" dirty="0" err="1"/>
              <a:t>b</a:t>
            </a:r>
            <a:r>
              <a:rPr lang="en-US" sz="2400" spc="-150" dirty="0" err="1" smtClean="0"/>
              <a:t>isa</a:t>
            </a:r>
            <a:r>
              <a:rPr lang="id-ID" sz="2400" spc="-150" dirty="0" smtClean="0"/>
              <a:t> menyelaraskan </a:t>
            </a:r>
            <a:r>
              <a:rPr lang="id-ID" sz="2400" spc="-150" dirty="0"/>
              <a:t>programnya </a:t>
            </a:r>
            <a:r>
              <a:rPr lang="id-ID" sz="2400" spc="-150" dirty="0" smtClean="0"/>
              <a:t>d</a:t>
            </a:r>
            <a:r>
              <a:rPr lang="en-US" sz="2400" spc="-150" dirty="0" smtClean="0"/>
              <a:t>g</a:t>
            </a:r>
            <a:r>
              <a:rPr lang="id-ID" sz="2400" spc="-150" dirty="0" smtClean="0"/>
              <a:t>n </a:t>
            </a:r>
            <a:r>
              <a:rPr lang="id-ID" sz="2400" spc="-150" dirty="0"/>
              <a:t>program pemerintah dan global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spc="-150" dirty="0" smtClean="0"/>
              <a:t>p</a:t>
            </a:r>
            <a:r>
              <a:rPr lang="id-ID" sz="2400" spc="-150" dirty="0" smtClean="0"/>
              <a:t>rogram </a:t>
            </a:r>
            <a:r>
              <a:rPr lang="id-ID" sz="2400" spc="-150" dirty="0"/>
              <a:t>SDGs penting bagi pembangunan nasional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spc="-150" dirty="0" smtClean="0"/>
              <a:t>m</a:t>
            </a:r>
            <a:r>
              <a:rPr lang="id-ID" sz="2400" spc="-150" dirty="0" smtClean="0"/>
              <a:t>embantu </a:t>
            </a:r>
            <a:r>
              <a:rPr lang="id-ID" sz="2400" spc="-150" dirty="0"/>
              <a:t>lembaga </a:t>
            </a:r>
            <a:r>
              <a:rPr lang="id-ID" sz="2400" spc="-150" dirty="0" smtClean="0"/>
              <a:t>mengevaluasi</a:t>
            </a:r>
            <a:r>
              <a:rPr lang="en-US" sz="2400" spc="-150" dirty="0" smtClean="0"/>
              <a:t>/</a:t>
            </a:r>
            <a:r>
              <a:rPr lang="id-ID" sz="2400" spc="-150" dirty="0" smtClean="0"/>
              <a:t>mengukur </a:t>
            </a:r>
            <a:r>
              <a:rPr lang="id-ID" sz="2400" spc="-150" dirty="0"/>
              <a:t>kontribusinya terhadap pembangunan </a:t>
            </a:r>
            <a:r>
              <a:rPr lang="id-ID" sz="2400" spc="-150" dirty="0" smtClean="0"/>
              <a:t>global,</a:t>
            </a:r>
            <a:endParaRPr lang="en-US" sz="2400" spc="-150" dirty="0" smtClean="0"/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2400" spc="-150" dirty="0" smtClean="0"/>
              <a:t>sudah </a:t>
            </a:r>
            <a:r>
              <a:rPr lang="id-ID" sz="2400" spc="-150" dirty="0"/>
              <a:t>merasakan manfaat terlibat dalam MDGs sehingga ingin terlibat dalam SDGs</a:t>
            </a:r>
            <a:r>
              <a:rPr lang="id-ID" sz="2400" spc="-150" dirty="0" smtClean="0"/>
              <a:t>.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6212" y="6314972"/>
            <a:ext cx="513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/>
              <a:t>d</a:t>
            </a:r>
            <a:r>
              <a:rPr lang="en-US" sz="1800" i="1" dirty="0" err="1" smtClean="0"/>
              <a:t>ari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presentasi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Filantropi</a:t>
            </a:r>
            <a:r>
              <a:rPr lang="en-US" sz="1800" i="1" dirty="0" smtClean="0"/>
              <a:t> Indonesia </a:t>
            </a:r>
            <a:r>
              <a:rPr lang="en-US" sz="1800" i="1" dirty="0" err="1" smtClean="0"/>
              <a:t>sejak</a:t>
            </a:r>
            <a:r>
              <a:rPr lang="en-US" sz="1800" i="1" dirty="0" smtClean="0"/>
              <a:t> 2017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6708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55881</TotalTime>
  <Words>1320</Words>
  <Application>Microsoft Office PowerPoint</Application>
  <PresentationFormat>On-screen Show (4:3)</PresentationFormat>
  <Paragraphs>140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                                               FENOMENA FILANTROPI MUSLIM dalam kerangka  KEADILAN SOSIAL di INDONESIA</vt:lpstr>
      <vt:lpstr>Filantropi Muslim bagi Keadilan Sosial</vt:lpstr>
      <vt:lpstr>Filantropi “Jaman Now” di Indonesia</vt:lpstr>
      <vt:lpstr>    Filantropi “Jaman Now”     …lanjutan</vt:lpstr>
      <vt:lpstr>PowerPoint Presentation</vt:lpstr>
      <vt:lpstr>PowerPoint Presentation</vt:lpstr>
      <vt:lpstr>PowerPoint Presentation</vt:lpstr>
      <vt:lpstr>Prinsip &amp; Platform Partisipasi bagi SDGs</vt:lpstr>
      <vt:lpstr>PowerPoint Presentation</vt:lpstr>
      <vt:lpstr>PowerPoint Presentation</vt:lpstr>
      <vt:lpstr>KETERPADUAN &amp; KEMITRAAN: Mutlak bagi Pencapaian SDGs</vt:lpstr>
      <vt:lpstr>PowerPoint Presentation</vt:lpstr>
      <vt:lpstr>PowerPoint Presentation</vt:lpstr>
      <vt:lpstr>PowerPoint Presentation</vt:lpstr>
      <vt:lpstr>MELIHAT ke DEPAN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BC</dc:creator>
  <dc:description>PresentationLoad.com</dc:description>
  <cp:lastModifiedBy>user</cp:lastModifiedBy>
  <cp:revision>1201</cp:revision>
  <cp:lastPrinted>2018-03-07T16:31:13Z</cp:lastPrinted>
  <dcterms:created xsi:type="dcterms:W3CDTF">2007-11-27T23:54:21Z</dcterms:created>
  <dcterms:modified xsi:type="dcterms:W3CDTF">2018-03-27T01:12:31Z</dcterms:modified>
</cp:coreProperties>
</file>